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63" r:id="rId4"/>
    <p:sldId id="351" r:id="rId5"/>
    <p:sldId id="344" r:id="rId6"/>
    <p:sldId id="345" r:id="rId7"/>
    <p:sldId id="266" r:id="rId8"/>
    <p:sldId id="265" r:id="rId9"/>
    <p:sldId id="267" r:id="rId10"/>
    <p:sldId id="349" r:id="rId11"/>
    <p:sldId id="350" r:id="rId12"/>
    <p:sldId id="261" r:id="rId13"/>
    <p:sldId id="268" r:id="rId14"/>
    <p:sldId id="346" r:id="rId15"/>
    <p:sldId id="347" r:id="rId16"/>
    <p:sldId id="270" r:id="rId1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D2"/>
    <a:srgbClr val="5DA9DD"/>
    <a:srgbClr val="4267B2"/>
    <a:srgbClr val="FEF3D4"/>
    <a:srgbClr val="F8E08E"/>
    <a:srgbClr val="E8303B"/>
    <a:srgbClr val="383333"/>
    <a:srgbClr val="C26E68"/>
    <a:srgbClr val="ED1C24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5" autoAdjust="0"/>
    <p:restoredTop sz="94562"/>
  </p:normalViewPr>
  <p:slideViewPr>
    <p:cSldViewPr snapToGrid="0" snapToObjects="1">
      <p:cViewPr varScale="1">
        <p:scale>
          <a:sx n="84" d="100"/>
          <a:sy n="84" d="100"/>
        </p:scale>
        <p:origin x="1384" y="1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538" y="9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Ways to reduce/justify risk of infecting </a:t>
            </a:r>
            <a:br>
              <a:rPr lang="en-US" dirty="0"/>
            </a:br>
            <a:r>
              <a:rPr lang="en-US" dirty="0"/>
              <a:t>partners in studies with ATI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During recruitment</a:t>
            </a:r>
          </a:p>
          <a:p>
            <a:pPr lvl="1"/>
            <a:r>
              <a:rPr lang="en-US" sz="2000" dirty="0"/>
              <a:t>Special exclusion criteria</a:t>
            </a:r>
          </a:p>
          <a:p>
            <a:pPr lvl="2"/>
            <a:r>
              <a:rPr lang="en-US" sz="1800" dirty="0"/>
              <a:t>Candidate participant’s reported high setpoint, unsafe sex habits, opposition to protective measures below. (Compare: history of cutaneous Kaposi sarcoma). </a:t>
            </a:r>
          </a:p>
          <a:p>
            <a:pPr lvl="2"/>
            <a:r>
              <a:rPr lang="en-US" sz="1800" dirty="0"/>
              <a:t>Uninfected partner’s reported opposition to </a:t>
            </a:r>
            <a:r>
              <a:rPr lang="en-US" sz="1800" dirty="0" err="1"/>
              <a:t>PrEP</a:t>
            </a:r>
            <a:r>
              <a:rPr lang="en-US" sz="1800" dirty="0"/>
              <a:t>, condoms and if needed, ART; multiple partners.</a:t>
            </a:r>
          </a:p>
          <a:p>
            <a:pPr lvl="1"/>
            <a:r>
              <a:rPr lang="en-US" sz="2000" dirty="0"/>
              <a:t>Disclosure of protective measures </a:t>
            </a:r>
            <a:r>
              <a:rPr lang="en-US" sz="2000" i="1" dirty="0"/>
              <a:t>and</a:t>
            </a:r>
            <a:r>
              <a:rPr lang="en-US" sz="2000" dirty="0"/>
              <a:t> their limitations to participants.</a:t>
            </a:r>
          </a:p>
          <a:p>
            <a:pPr lvl="1"/>
            <a:r>
              <a:rPr lang="en-US" sz="2000" dirty="0"/>
              <a:t>Consent rights to any reported partners in stable sexual relationships.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Trial operations</a:t>
            </a:r>
          </a:p>
          <a:p>
            <a:pPr lvl="1"/>
            <a:r>
              <a:rPr lang="en-US" sz="2000" dirty="0"/>
              <a:t>Frequent participant counsel on safe sex. </a:t>
            </a:r>
          </a:p>
          <a:p>
            <a:pPr lvl="1"/>
            <a:r>
              <a:rPr lang="en-US" sz="2000" dirty="0"/>
              <a:t>Restarting preparedness: Frequent VL monitoring, clear guidelines on when to restart ART.</a:t>
            </a:r>
          </a:p>
          <a:p>
            <a:pPr lvl="1"/>
            <a:r>
              <a:rPr lang="en-US" sz="2000" dirty="0"/>
              <a:t>Not: Isolation.</a:t>
            </a:r>
          </a:p>
          <a:p>
            <a:pPr lvl="1"/>
            <a:r>
              <a:rPr lang="en-US" sz="2000" dirty="0"/>
              <a:t>Moderately limiting placebo.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82CED50B-FAB5-BF42-AA45-FDD6F9A3418F}"/>
              </a:ext>
            </a:extLst>
          </p:cNvPr>
          <p:cNvSpPr/>
          <p:nvPr/>
        </p:nvSpPr>
        <p:spPr bwMode="auto">
          <a:xfrm>
            <a:off x="1100381" y="5425441"/>
            <a:ext cx="1795219" cy="67644"/>
          </a:xfrm>
          <a:custGeom>
            <a:avLst/>
            <a:gdLst>
              <a:gd name="connsiteX0" fmla="*/ 0 w 6798833"/>
              <a:gd name="connsiteY0" fmla="*/ 150607 h 151627"/>
              <a:gd name="connsiteX1" fmla="*/ 430306 w 6798833"/>
              <a:gd name="connsiteY1" fmla="*/ 129092 h 151627"/>
              <a:gd name="connsiteX2" fmla="*/ 1484555 w 6798833"/>
              <a:gd name="connsiteY2" fmla="*/ 43031 h 151627"/>
              <a:gd name="connsiteX3" fmla="*/ 1688951 w 6798833"/>
              <a:gd name="connsiteY3" fmla="*/ 21516 h 151627"/>
              <a:gd name="connsiteX4" fmla="*/ 2796988 w 6798833"/>
              <a:gd name="connsiteY4" fmla="*/ 43031 h 151627"/>
              <a:gd name="connsiteX5" fmla="*/ 3065929 w 6798833"/>
              <a:gd name="connsiteY5" fmla="*/ 129092 h 151627"/>
              <a:gd name="connsiteX6" fmla="*/ 3141233 w 6798833"/>
              <a:gd name="connsiteY6" fmla="*/ 150607 h 151627"/>
              <a:gd name="connsiteX7" fmla="*/ 3162748 w 6798833"/>
              <a:gd name="connsiteY7" fmla="*/ 107577 h 151627"/>
              <a:gd name="connsiteX8" fmla="*/ 3453205 w 6798833"/>
              <a:gd name="connsiteY8" fmla="*/ 86061 h 151627"/>
              <a:gd name="connsiteX9" fmla="*/ 3948057 w 6798833"/>
              <a:gd name="connsiteY9" fmla="*/ 64546 h 151627"/>
              <a:gd name="connsiteX10" fmla="*/ 4346089 w 6798833"/>
              <a:gd name="connsiteY10" fmla="*/ 96819 h 151627"/>
              <a:gd name="connsiteX11" fmla="*/ 4970033 w 6798833"/>
              <a:gd name="connsiteY11" fmla="*/ 86061 h 151627"/>
              <a:gd name="connsiteX12" fmla="*/ 5282005 w 6798833"/>
              <a:gd name="connsiteY12" fmla="*/ 53789 h 151627"/>
              <a:gd name="connsiteX13" fmla="*/ 5626249 w 6798833"/>
              <a:gd name="connsiteY13" fmla="*/ 86061 h 151627"/>
              <a:gd name="connsiteX14" fmla="*/ 5798372 w 6798833"/>
              <a:gd name="connsiteY14" fmla="*/ 75304 h 151627"/>
              <a:gd name="connsiteX15" fmla="*/ 6282466 w 6798833"/>
              <a:gd name="connsiteY15" fmla="*/ 53789 h 151627"/>
              <a:gd name="connsiteX16" fmla="*/ 6379285 w 6798833"/>
              <a:gd name="connsiteY16" fmla="*/ 0 h 151627"/>
              <a:gd name="connsiteX17" fmla="*/ 6551407 w 6798833"/>
              <a:gd name="connsiteY17" fmla="*/ 10758 h 151627"/>
              <a:gd name="connsiteX18" fmla="*/ 6626711 w 6798833"/>
              <a:gd name="connsiteY18" fmla="*/ 32273 h 151627"/>
              <a:gd name="connsiteX19" fmla="*/ 6766560 w 6798833"/>
              <a:gd name="connsiteY19" fmla="*/ 53789 h 151627"/>
              <a:gd name="connsiteX20" fmla="*/ 6798833 w 6798833"/>
              <a:gd name="connsiteY20" fmla="*/ 64546 h 15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798833" h="151627">
                <a:moveTo>
                  <a:pt x="0" y="150607"/>
                </a:moveTo>
                <a:cubicBezTo>
                  <a:pt x="143435" y="143435"/>
                  <a:pt x="287216" y="141357"/>
                  <a:pt x="430306" y="129092"/>
                </a:cubicBezTo>
                <a:cubicBezTo>
                  <a:pt x="1571303" y="31293"/>
                  <a:pt x="731587" y="65849"/>
                  <a:pt x="1484555" y="43031"/>
                </a:cubicBezTo>
                <a:cubicBezTo>
                  <a:pt x="1552687" y="35859"/>
                  <a:pt x="1620443" y="21516"/>
                  <a:pt x="1688951" y="21516"/>
                </a:cubicBezTo>
                <a:cubicBezTo>
                  <a:pt x="2058366" y="21516"/>
                  <a:pt x="2796988" y="43031"/>
                  <a:pt x="2796988" y="43031"/>
                </a:cubicBezTo>
                <a:lnTo>
                  <a:pt x="3065929" y="129092"/>
                </a:lnTo>
                <a:cubicBezTo>
                  <a:pt x="3090846" y="136879"/>
                  <a:pt x="3115749" y="156270"/>
                  <a:pt x="3141233" y="150607"/>
                </a:cubicBezTo>
                <a:cubicBezTo>
                  <a:pt x="3156887" y="147128"/>
                  <a:pt x="3147044" y="110826"/>
                  <a:pt x="3162748" y="107577"/>
                </a:cubicBezTo>
                <a:cubicBezTo>
                  <a:pt x="3257819" y="87907"/>
                  <a:pt x="3356386" y="93233"/>
                  <a:pt x="3453205" y="86061"/>
                </a:cubicBezTo>
                <a:cubicBezTo>
                  <a:pt x="3652200" y="779"/>
                  <a:pt x="3526273" y="42347"/>
                  <a:pt x="3948057" y="64546"/>
                </a:cubicBezTo>
                <a:cubicBezTo>
                  <a:pt x="4080986" y="71542"/>
                  <a:pt x="4213412" y="86061"/>
                  <a:pt x="4346089" y="96819"/>
                </a:cubicBezTo>
                <a:cubicBezTo>
                  <a:pt x="4554070" y="93233"/>
                  <a:pt x="4762240" y="95615"/>
                  <a:pt x="4970033" y="86061"/>
                </a:cubicBezTo>
                <a:cubicBezTo>
                  <a:pt x="5074468" y="81259"/>
                  <a:pt x="5177459" y="53789"/>
                  <a:pt x="5282005" y="53789"/>
                </a:cubicBezTo>
                <a:cubicBezTo>
                  <a:pt x="5397256" y="53789"/>
                  <a:pt x="5626249" y="86061"/>
                  <a:pt x="5626249" y="86061"/>
                </a:cubicBezTo>
                <a:lnTo>
                  <a:pt x="5798372" y="75304"/>
                </a:lnTo>
                <a:cubicBezTo>
                  <a:pt x="5959701" y="67370"/>
                  <a:pt x="6122282" y="74554"/>
                  <a:pt x="6282466" y="53789"/>
                </a:cubicBezTo>
                <a:cubicBezTo>
                  <a:pt x="6319079" y="49043"/>
                  <a:pt x="6347012" y="17930"/>
                  <a:pt x="6379285" y="0"/>
                </a:cubicBezTo>
                <a:cubicBezTo>
                  <a:pt x="6436659" y="3586"/>
                  <a:pt x="6494404" y="3323"/>
                  <a:pt x="6551407" y="10758"/>
                </a:cubicBezTo>
                <a:cubicBezTo>
                  <a:pt x="6577293" y="14134"/>
                  <a:pt x="6601112" y="27153"/>
                  <a:pt x="6626711" y="32273"/>
                </a:cubicBezTo>
                <a:cubicBezTo>
                  <a:pt x="6672960" y="41523"/>
                  <a:pt x="6719944" y="46617"/>
                  <a:pt x="6766560" y="53789"/>
                </a:cubicBezTo>
                <a:lnTo>
                  <a:pt x="6798833" y="6454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/>
            <a:endParaRPr lang="en-US" sz="3150">
              <a:solidFill>
                <a:srgbClr val="000000"/>
              </a:solidFill>
              <a:latin typeface="Gill Sans" pitchFamily="-1" charset="0"/>
              <a:ea typeface="ヒラギノ角ゴ ProN W3" pitchFamily="-1" charset="-128"/>
              <a:cs typeface="ヒラギノ角ゴ ProN W3" pitchFamily="-1" charset="-128"/>
              <a:sym typeface="Gill Sans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88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Ways to reduce/justify risk of infecting </a:t>
            </a:r>
            <a:br>
              <a:rPr lang="en-US" dirty="0"/>
            </a:br>
            <a:r>
              <a:rPr lang="en-US" dirty="0"/>
              <a:t>partners in studies with ATI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400" dirty="0"/>
              <a:t>Protective care for nonparticipants at risk</a:t>
            </a:r>
          </a:p>
          <a:p>
            <a:pPr marL="857250" lvl="1" indent="-457200"/>
            <a:r>
              <a:rPr lang="en-US" sz="2000" dirty="0"/>
              <a:t>Providing counselling and </a:t>
            </a:r>
            <a:r>
              <a:rPr lang="en-US" sz="2000" dirty="0" err="1"/>
              <a:t>PrEP</a:t>
            </a:r>
            <a:r>
              <a:rPr lang="en-US" sz="2000" dirty="0"/>
              <a:t> to reported partners.</a:t>
            </a:r>
          </a:p>
          <a:p>
            <a:pPr marL="857250" lvl="1" indent="-457200"/>
            <a:r>
              <a:rPr lang="en-US" sz="2000" dirty="0"/>
              <a:t>Not: Designating partners as study participants.</a:t>
            </a:r>
          </a:p>
          <a:p>
            <a:pPr marL="857250" lvl="1" indent="-457200"/>
            <a:endParaRPr lang="en-US" sz="2000" dirty="0"/>
          </a:p>
          <a:p>
            <a:pPr marL="457200" indent="-457200">
              <a:buFont typeface="+mj-lt"/>
              <a:buAutoNum type="arabicPeriod" startAt="3"/>
            </a:pPr>
            <a:r>
              <a:rPr lang="en-US" sz="2400" dirty="0"/>
              <a:t>Measures to reduce harm from infection</a:t>
            </a:r>
          </a:p>
          <a:p>
            <a:pPr marL="857250" lvl="1" indent="-457200"/>
            <a:r>
              <a:rPr lang="en-US" sz="2000" dirty="0"/>
              <a:t>Some treatment support.</a:t>
            </a:r>
          </a:p>
          <a:p>
            <a:pPr marL="857250" lvl="1" indent="-457200"/>
            <a:r>
              <a:rPr lang="en-US" sz="2000" dirty="0"/>
              <a:t>Limiting conflicts of interest, commercial sponsors.</a:t>
            </a:r>
          </a:p>
          <a:p>
            <a:pPr marL="400050" lvl="1" indent="0">
              <a:buNone/>
            </a:pPr>
            <a:endParaRPr lang="en-US" sz="2000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75C34393-29B3-0E43-AE43-E21E69A319A6}"/>
              </a:ext>
            </a:extLst>
          </p:cNvPr>
          <p:cNvSpPr/>
          <p:nvPr/>
        </p:nvSpPr>
        <p:spPr bwMode="auto">
          <a:xfrm>
            <a:off x="1359461" y="2575560"/>
            <a:ext cx="5224219" cy="60959"/>
          </a:xfrm>
          <a:custGeom>
            <a:avLst/>
            <a:gdLst>
              <a:gd name="connsiteX0" fmla="*/ 0 w 6798833"/>
              <a:gd name="connsiteY0" fmla="*/ 150607 h 151627"/>
              <a:gd name="connsiteX1" fmla="*/ 430306 w 6798833"/>
              <a:gd name="connsiteY1" fmla="*/ 129092 h 151627"/>
              <a:gd name="connsiteX2" fmla="*/ 1484555 w 6798833"/>
              <a:gd name="connsiteY2" fmla="*/ 43031 h 151627"/>
              <a:gd name="connsiteX3" fmla="*/ 1688951 w 6798833"/>
              <a:gd name="connsiteY3" fmla="*/ 21516 h 151627"/>
              <a:gd name="connsiteX4" fmla="*/ 2796988 w 6798833"/>
              <a:gd name="connsiteY4" fmla="*/ 43031 h 151627"/>
              <a:gd name="connsiteX5" fmla="*/ 3065929 w 6798833"/>
              <a:gd name="connsiteY5" fmla="*/ 129092 h 151627"/>
              <a:gd name="connsiteX6" fmla="*/ 3141233 w 6798833"/>
              <a:gd name="connsiteY6" fmla="*/ 150607 h 151627"/>
              <a:gd name="connsiteX7" fmla="*/ 3162748 w 6798833"/>
              <a:gd name="connsiteY7" fmla="*/ 107577 h 151627"/>
              <a:gd name="connsiteX8" fmla="*/ 3453205 w 6798833"/>
              <a:gd name="connsiteY8" fmla="*/ 86061 h 151627"/>
              <a:gd name="connsiteX9" fmla="*/ 3948057 w 6798833"/>
              <a:gd name="connsiteY9" fmla="*/ 64546 h 151627"/>
              <a:gd name="connsiteX10" fmla="*/ 4346089 w 6798833"/>
              <a:gd name="connsiteY10" fmla="*/ 96819 h 151627"/>
              <a:gd name="connsiteX11" fmla="*/ 4970033 w 6798833"/>
              <a:gd name="connsiteY11" fmla="*/ 86061 h 151627"/>
              <a:gd name="connsiteX12" fmla="*/ 5282005 w 6798833"/>
              <a:gd name="connsiteY12" fmla="*/ 53789 h 151627"/>
              <a:gd name="connsiteX13" fmla="*/ 5626249 w 6798833"/>
              <a:gd name="connsiteY13" fmla="*/ 86061 h 151627"/>
              <a:gd name="connsiteX14" fmla="*/ 5798372 w 6798833"/>
              <a:gd name="connsiteY14" fmla="*/ 75304 h 151627"/>
              <a:gd name="connsiteX15" fmla="*/ 6282466 w 6798833"/>
              <a:gd name="connsiteY15" fmla="*/ 53789 h 151627"/>
              <a:gd name="connsiteX16" fmla="*/ 6379285 w 6798833"/>
              <a:gd name="connsiteY16" fmla="*/ 0 h 151627"/>
              <a:gd name="connsiteX17" fmla="*/ 6551407 w 6798833"/>
              <a:gd name="connsiteY17" fmla="*/ 10758 h 151627"/>
              <a:gd name="connsiteX18" fmla="*/ 6626711 w 6798833"/>
              <a:gd name="connsiteY18" fmla="*/ 32273 h 151627"/>
              <a:gd name="connsiteX19" fmla="*/ 6766560 w 6798833"/>
              <a:gd name="connsiteY19" fmla="*/ 53789 h 151627"/>
              <a:gd name="connsiteX20" fmla="*/ 6798833 w 6798833"/>
              <a:gd name="connsiteY20" fmla="*/ 64546 h 15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798833" h="151627">
                <a:moveTo>
                  <a:pt x="0" y="150607"/>
                </a:moveTo>
                <a:cubicBezTo>
                  <a:pt x="143435" y="143435"/>
                  <a:pt x="287216" y="141357"/>
                  <a:pt x="430306" y="129092"/>
                </a:cubicBezTo>
                <a:cubicBezTo>
                  <a:pt x="1571303" y="31293"/>
                  <a:pt x="731587" y="65849"/>
                  <a:pt x="1484555" y="43031"/>
                </a:cubicBezTo>
                <a:cubicBezTo>
                  <a:pt x="1552687" y="35859"/>
                  <a:pt x="1620443" y="21516"/>
                  <a:pt x="1688951" y="21516"/>
                </a:cubicBezTo>
                <a:cubicBezTo>
                  <a:pt x="2058366" y="21516"/>
                  <a:pt x="2796988" y="43031"/>
                  <a:pt x="2796988" y="43031"/>
                </a:cubicBezTo>
                <a:lnTo>
                  <a:pt x="3065929" y="129092"/>
                </a:lnTo>
                <a:cubicBezTo>
                  <a:pt x="3090846" y="136879"/>
                  <a:pt x="3115749" y="156270"/>
                  <a:pt x="3141233" y="150607"/>
                </a:cubicBezTo>
                <a:cubicBezTo>
                  <a:pt x="3156887" y="147128"/>
                  <a:pt x="3147044" y="110826"/>
                  <a:pt x="3162748" y="107577"/>
                </a:cubicBezTo>
                <a:cubicBezTo>
                  <a:pt x="3257819" y="87907"/>
                  <a:pt x="3356386" y="93233"/>
                  <a:pt x="3453205" y="86061"/>
                </a:cubicBezTo>
                <a:cubicBezTo>
                  <a:pt x="3652200" y="779"/>
                  <a:pt x="3526273" y="42347"/>
                  <a:pt x="3948057" y="64546"/>
                </a:cubicBezTo>
                <a:cubicBezTo>
                  <a:pt x="4080986" y="71542"/>
                  <a:pt x="4213412" y="86061"/>
                  <a:pt x="4346089" y="96819"/>
                </a:cubicBezTo>
                <a:cubicBezTo>
                  <a:pt x="4554070" y="93233"/>
                  <a:pt x="4762240" y="95615"/>
                  <a:pt x="4970033" y="86061"/>
                </a:cubicBezTo>
                <a:cubicBezTo>
                  <a:pt x="5074468" y="81259"/>
                  <a:pt x="5177459" y="53789"/>
                  <a:pt x="5282005" y="53789"/>
                </a:cubicBezTo>
                <a:cubicBezTo>
                  <a:pt x="5397256" y="53789"/>
                  <a:pt x="5626249" y="86061"/>
                  <a:pt x="5626249" y="86061"/>
                </a:cubicBezTo>
                <a:lnTo>
                  <a:pt x="5798372" y="75304"/>
                </a:lnTo>
                <a:cubicBezTo>
                  <a:pt x="5959701" y="67370"/>
                  <a:pt x="6122282" y="74554"/>
                  <a:pt x="6282466" y="53789"/>
                </a:cubicBezTo>
                <a:cubicBezTo>
                  <a:pt x="6319079" y="49043"/>
                  <a:pt x="6347012" y="17930"/>
                  <a:pt x="6379285" y="0"/>
                </a:cubicBezTo>
                <a:cubicBezTo>
                  <a:pt x="6436659" y="3586"/>
                  <a:pt x="6494404" y="3323"/>
                  <a:pt x="6551407" y="10758"/>
                </a:cubicBezTo>
                <a:cubicBezTo>
                  <a:pt x="6577293" y="14134"/>
                  <a:pt x="6601112" y="27153"/>
                  <a:pt x="6626711" y="32273"/>
                </a:cubicBezTo>
                <a:cubicBezTo>
                  <a:pt x="6672960" y="41523"/>
                  <a:pt x="6719944" y="46617"/>
                  <a:pt x="6766560" y="53789"/>
                </a:cubicBezTo>
                <a:lnTo>
                  <a:pt x="6798833" y="6454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/>
            <a:endParaRPr lang="en-US" sz="3150">
              <a:solidFill>
                <a:srgbClr val="000000"/>
              </a:solidFill>
              <a:latin typeface="Gill Sans" pitchFamily="-1" charset="0"/>
              <a:ea typeface="ヒラギノ角ゴ ProN W3" pitchFamily="-1" charset="-128"/>
              <a:cs typeface="ヒラギノ角ゴ ProN W3" pitchFamily="-1" charset="-128"/>
              <a:sym typeface="Gill Sans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9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glitch: Protecting non-participants </a:t>
            </a:r>
            <a:br>
              <a:rPr lang="en-US" dirty="0"/>
            </a:br>
            <a:r>
              <a:rPr lang="en-US" dirty="0"/>
              <a:t>is </a:t>
            </a:r>
            <a:r>
              <a:rPr lang="en-US" i="1" dirty="0"/>
              <a:t>not</a:t>
            </a:r>
            <a:r>
              <a:rPr lang="en-US" dirty="0"/>
              <a:t> legally IRBs’ job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“…this policy applies to all research</a:t>
            </a:r>
            <a:r>
              <a:rPr lang="en-US" sz="2400" b="1" dirty="0"/>
              <a:t> </a:t>
            </a:r>
            <a:r>
              <a:rPr lang="en-US" sz="2400" dirty="0"/>
              <a:t>involving</a:t>
            </a:r>
            <a:r>
              <a:rPr lang="en-US" sz="2400" b="1" dirty="0"/>
              <a:t> human subjects </a:t>
            </a:r>
            <a:r>
              <a:rPr lang="en-US" sz="2400" dirty="0"/>
              <a:t>conducted, supported or otherwise subject to regulation by any federal…”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(45 CFR § 46.101(a))  </a:t>
            </a:r>
          </a:p>
          <a:p>
            <a:pPr marL="0" indent="0"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/>
              <a:t>“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According to the FDA definition of an IRB, </a:t>
            </a:r>
            <a:r>
              <a:rPr lang="en-US" sz="2400" dirty="0"/>
              <a:t>"The primary purpose of [IRB] review is to assure the protection of the rights and welfare of the human subjects.”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(21 CFR 56.102(g))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5389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conclude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00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343434"/>
                </a:solidFill>
              </a:rPr>
              <a:t>How much protection is owed nonparticipants remains a very open question.</a:t>
            </a:r>
          </a:p>
          <a:p>
            <a:pPr>
              <a:spcBef>
                <a:spcPts val="100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343434"/>
                </a:solidFill>
              </a:rPr>
              <a:t>So in HIV remission studies that include an ATI, I recommend a </a:t>
            </a:r>
            <a:r>
              <a:rPr lang="en-US" sz="2400" b="1" dirty="0">
                <a:solidFill>
                  <a:srgbClr val="343434"/>
                </a:solidFill>
              </a:rPr>
              <a:t>low-hanging fruit approach </a:t>
            </a:r>
            <a:r>
              <a:rPr lang="en-US" sz="2400" dirty="0">
                <a:solidFill>
                  <a:srgbClr val="343434"/>
                </a:solidFill>
              </a:rPr>
              <a:t>to addressing risk to sex partners. Those pertain to recruitment, trial operations, protective care for partners, and measures to reduce harm from any infection, and differ somewhat from current practices. </a:t>
            </a:r>
          </a:p>
          <a:p>
            <a:pPr>
              <a:spcBef>
                <a:spcPts val="100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343434"/>
                </a:solidFill>
              </a:rPr>
              <a:t>An ethical and legal framework is needed to govern this area. Currently—quite absurdly in my view—US law does not mandate IRBs to expect researchers to protect sexual partners from HIV infection. </a:t>
            </a:r>
          </a:p>
        </p:txBody>
      </p:sp>
    </p:spTree>
    <p:extLst>
      <p:ext uri="{BB962C8B-B14F-4D97-AF65-F5344CB8AC3E}">
        <p14:creationId xmlns:p14="http://schemas.microsoft.com/office/powerpoint/2010/main" val="7821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" y="274639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Read more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US" sz="2400" dirty="0" err="1"/>
              <a:t>Eyal</a:t>
            </a:r>
            <a:r>
              <a:rPr lang="en-US" sz="2400" dirty="0"/>
              <a:t> N. How to Address the Risk of HIV Transmission in Remission Studies With Treatment Interruption: The Low-Hanging Fruit Approach. </a:t>
            </a:r>
            <a:r>
              <a:rPr lang="en-US" sz="2400" i="1" dirty="0"/>
              <a:t>J Infect Dis</a:t>
            </a:r>
            <a:r>
              <a:rPr lang="en-US" sz="2400" dirty="0"/>
              <a:t> 2019;220(Supplement 1).</a:t>
            </a:r>
          </a:p>
          <a:p>
            <a:pPr>
              <a:spcBef>
                <a:spcPts val="1000"/>
              </a:spcBef>
            </a:pPr>
            <a:r>
              <a:rPr lang="en-US" sz="2400" dirty="0" err="1"/>
              <a:t>Eyal</a:t>
            </a:r>
            <a:r>
              <a:rPr lang="en-US" sz="2400" dirty="0"/>
              <a:t> N, Holtzman LG, </a:t>
            </a:r>
            <a:r>
              <a:rPr lang="en-US" sz="2400" dirty="0" err="1"/>
              <a:t>Deeks</a:t>
            </a:r>
            <a:r>
              <a:rPr lang="en-US" sz="2400" dirty="0"/>
              <a:t> S. Ethical issues in HIV remission trials. </a:t>
            </a:r>
            <a:r>
              <a:rPr lang="en-US" sz="2400" i="1" dirty="0" err="1"/>
              <a:t>Curr</a:t>
            </a:r>
            <a:r>
              <a:rPr lang="en-US" sz="2400" i="1" dirty="0"/>
              <a:t> </a:t>
            </a:r>
            <a:r>
              <a:rPr lang="en-US" sz="2400" i="1" dirty="0" err="1"/>
              <a:t>Opin</a:t>
            </a:r>
            <a:r>
              <a:rPr lang="en-US" sz="2400" i="1" dirty="0"/>
              <a:t> HIV AIDS</a:t>
            </a:r>
            <a:r>
              <a:rPr lang="en-US" sz="2400" dirty="0"/>
              <a:t> 2018;13(5).</a:t>
            </a:r>
          </a:p>
          <a:p>
            <a:pPr>
              <a:spcBef>
                <a:spcPts val="1000"/>
              </a:spcBef>
            </a:pPr>
            <a:r>
              <a:rPr lang="en-US" sz="2400" dirty="0" err="1"/>
              <a:t>Julg</a:t>
            </a:r>
            <a:r>
              <a:rPr lang="en-US" sz="2400" dirty="0"/>
              <a:t> B, Dee L, </a:t>
            </a:r>
            <a:r>
              <a:rPr lang="en-US" sz="2400" dirty="0" err="1"/>
              <a:t>Ananworanich</a:t>
            </a:r>
            <a:r>
              <a:rPr lang="en-US" sz="2400" dirty="0"/>
              <a:t> J, et al. Recommendations for analytical antiretroviral treatment interruptions in HIV research trials—report of a consensus meeting. </a:t>
            </a:r>
            <a:r>
              <a:rPr lang="en-US" sz="2400" i="1" dirty="0"/>
              <a:t>Lancet HIV </a:t>
            </a:r>
            <a:r>
              <a:rPr lang="en-US" sz="2400" dirty="0"/>
              <a:t>2019;6.</a:t>
            </a:r>
          </a:p>
        </p:txBody>
      </p:sp>
    </p:spTree>
    <p:extLst>
      <p:ext uri="{BB962C8B-B14F-4D97-AF65-F5344CB8AC3E}">
        <p14:creationId xmlns:p14="http://schemas.microsoft.com/office/powerpoint/2010/main" val="2037596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Read more: </a:t>
            </a:r>
            <a:br>
              <a:rPr lang="en-US" dirty="0"/>
            </a:br>
            <a:r>
              <a:rPr lang="en-US" dirty="0"/>
              <a:t>Two new symposia on ATI risk to nonparticipants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US" sz="2400" dirty="0"/>
              <a:t>Risk to sexual partners in HIV remission studies with treatment interruption. 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400" i="1" dirty="0"/>
              <a:t>	J Infect Dis</a:t>
            </a:r>
            <a:r>
              <a:rPr lang="en-US" sz="2400" dirty="0"/>
              <a:t> 2019;220(Supp. 1).</a:t>
            </a:r>
          </a:p>
          <a:p>
            <a:pPr lvl="1">
              <a:spcBef>
                <a:spcPts val="1000"/>
              </a:spcBef>
            </a:pPr>
            <a:r>
              <a:rPr lang="en-US" sz="2000" dirty="0"/>
              <a:t>Contributors: SG </a:t>
            </a:r>
            <a:r>
              <a:rPr lang="en-US" sz="2000" dirty="0" err="1"/>
              <a:t>Deeks</a:t>
            </a:r>
            <a:r>
              <a:rPr lang="en-US" sz="2000" dirty="0"/>
              <a:t>, N </a:t>
            </a:r>
            <a:r>
              <a:rPr lang="en-US" sz="2000" dirty="0" err="1"/>
              <a:t>Eyal</a:t>
            </a:r>
            <a:r>
              <a:rPr lang="en-US" sz="2000" dirty="0"/>
              <a:t>, J-D </a:t>
            </a:r>
            <a:r>
              <a:rPr lang="en-US" sz="2000" dirty="0" err="1"/>
              <a:t>Lelièvre</a:t>
            </a:r>
            <a:r>
              <a:rPr lang="en-US" sz="2000" dirty="0"/>
              <a:t>, L </a:t>
            </a:r>
            <a:r>
              <a:rPr lang="en-US" sz="2000" dirty="0" err="1"/>
              <a:t>Hocquelloux</a:t>
            </a:r>
            <a:r>
              <a:rPr lang="en-US" sz="2000" dirty="0"/>
              <a:t>, L Dawson, M </a:t>
            </a:r>
            <a:r>
              <a:rPr lang="en-US" sz="2000" dirty="0" err="1"/>
              <a:t>Magalhaes</a:t>
            </a:r>
            <a:r>
              <a:rPr lang="en-US" sz="2000" dirty="0"/>
              <a:t>, DM Margolis.</a:t>
            </a:r>
          </a:p>
          <a:p>
            <a:pPr lvl="1">
              <a:spcBef>
                <a:spcPts val="1000"/>
              </a:spcBef>
            </a:pPr>
            <a:endParaRPr lang="en-US" sz="2400" dirty="0"/>
          </a:p>
          <a:p>
            <a:pPr>
              <a:spcBef>
                <a:spcPts val="1000"/>
              </a:spcBef>
            </a:pPr>
            <a:r>
              <a:rPr lang="en-US" sz="2400" dirty="0"/>
              <a:t>Risk to bystanders in clinical trials. 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400" i="1" dirty="0"/>
              <a:t>	Clin Trials</a:t>
            </a:r>
            <a:r>
              <a:rPr lang="en-US" sz="2400" dirty="0"/>
              <a:t> forthcoming 2019.</a:t>
            </a:r>
          </a:p>
          <a:p>
            <a:pPr lvl="1">
              <a:spcBef>
                <a:spcPts val="1000"/>
              </a:spcBef>
            </a:pPr>
            <a:r>
              <a:rPr lang="en-US" sz="2000" dirty="0"/>
              <a:t>Contributors: T </a:t>
            </a:r>
            <a:r>
              <a:rPr lang="en-US" sz="2000" dirty="0" err="1"/>
              <a:t>Barnighausen</a:t>
            </a:r>
            <a:r>
              <a:rPr lang="en-US" sz="2000" dirty="0"/>
              <a:t>, IG Cohen, N </a:t>
            </a:r>
            <a:r>
              <a:rPr lang="en-US" sz="2000" dirty="0" err="1"/>
              <a:t>Eyal</a:t>
            </a:r>
            <a:r>
              <a:rPr lang="en-US" sz="2000" dirty="0"/>
              <a:t>, A Fairchild, J </a:t>
            </a:r>
            <a:r>
              <a:rPr lang="en-US" sz="2000" dirty="0" err="1"/>
              <a:t>Haberer</a:t>
            </a:r>
            <a:r>
              <a:rPr lang="en-US" sz="2000" dirty="0"/>
              <a:t>, L Holtzman, J Kimmelman, P </a:t>
            </a:r>
            <a:r>
              <a:rPr lang="en-US" sz="2000" dirty="0" err="1"/>
              <a:t>Krezanoski</a:t>
            </a:r>
            <a:r>
              <a:rPr lang="en-US" sz="2000" dirty="0"/>
              <a:t>, M </a:t>
            </a:r>
            <a:r>
              <a:rPr lang="en-US" sz="2000" dirty="0" err="1"/>
              <a:t>Lipsitch</a:t>
            </a:r>
            <a:r>
              <a:rPr lang="en-US" sz="2000" dirty="0"/>
              <a:t>, G </a:t>
            </a:r>
            <a:r>
              <a:rPr lang="en-US" sz="2000" dirty="0" err="1"/>
              <a:t>Vong</a:t>
            </a:r>
            <a:r>
              <a:rPr lang="en-US" sz="2000" dirty="0"/>
              <a:t>, D </a:t>
            </a:r>
            <a:r>
              <a:rPr lang="en-US" sz="2000" dirty="0" err="1"/>
              <a:t>Wikler</a:t>
            </a:r>
            <a:r>
              <a:rPr lang="en-US" sz="2000" dirty="0"/>
              <a:t>.</a:t>
            </a:r>
          </a:p>
          <a:p>
            <a:pPr>
              <a:spcBef>
                <a:spcPts val="100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176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913802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Ethical aspects and recommendations on ATI during HIV remission trials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543143"/>
          </a:xfrm>
        </p:spPr>
        <p:txBody>
          <a:bodyPr/>
          <a:lstStyle/>
          <a:p>
            <a:r>
              <a:rPr lang="en-US" dirty="0" err="1"/>
              <a:t>Nir</a:t>
            </a:r>
            <a:r>
              <a:rPr lang="en-US" dirty="0"/>
              <a:t> </a:t>
            </a:r>
            <a:r>
              <a:rPr lang="en-US" dirty="0" err="1"/>
              <a:t>Eyal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981200" y="5167746"/>
            <a:ext cx="8534400" cy="543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Share your thoughts on this presentation with </a:t>
            </a:r>
            <a:r>
              <a:rPr lang="en-US" sz="2000" b="1" dirty="0">
                <a:solidFill>
                  <a:srgbClr val="FF0000"/>
                </a:solidFill>
              </a:rPr>
              <a:t>#IAS2019</a:t>
            </a:r>
          </a:p>
        </p:txBody>
      </p:sp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Disclosure: </a:t>
            </a:r>
            <a:r>
              <a:rPr lang="en-US" dirty="0" err="1"/>
              <a:t>Nir</a:t>
            </a:r>
            <a:r>
              <a:rPr lang="en-US" dirty="0"/>
              <a:t> </a:t>
            </a:r>
            <a:r>
              <a:rPr lang="en-US" dirty="0" err="1"/>
              <a:t>Eyal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>
              <a:buNone/>
              <a:defRPr/>
            </a:pPr>
            <a:r>
              <a:rPr lang="en-US" sz="2400" i="1" dirty="0"/>
              <a:t>I have no relevant personal/professional/financial relationship(s) </a:t>
            </a:r>
          </a:p>
          <a:p>
            <a:pPr lvl="0" algn="ctr">
              <a:buNone/>
              <a:defRPr/>
            </a:pPr>
            <a:r>
              <a:rPr lang="en-US" sz="2400" i="1" dirty="0"/>
              <a:t>with respect to this educational activity.</a:t>
            </a:r>
          </a:p>
          <a:p>
            <a:pPr lvl="0" algn="ctr">
              <a:buNone/>
              <a:defRPr/>
            </a:pPr>
            <a:endParaRPr lang="en-US" sz="2400" i="1" dirty="0"/>
          </a:p>
          <a:p>
            <a:pPr lvl="0" algn="ctr">
              <a:buNone/>
              <a:defRPr/>
            </a:pPr>
            <a:r>
              <a:rPr lang="en-US" sz="2400" dirty="0"/>
              <a:t>Henry Rutgers Professor of Bioethics</a:t>
            </a:r>
          </a:p>
          <a:p>
            <a:pPr lvl="0" algn="ctr">
              <a:buNone/>
              <a:defRPr/>
            </a:pPr>
            <a:r>
              <a:rPr lang="en-US" sz="2400" dirty="0"/>
              <a:t>Rutgers University</a:t>
            </a:r>
          </a:p>
          <a:p>
            <a:pPr lvl="0" algn="ctr">
              <a:buNone/>
              <a:defRPr/>
            </a:pPr>
            <a:endParaRPr lang="en-US" sz="2400" i="1" dirty="0"/>
          </a:p>
          <a:p>
            <a:pPr algn="ctr">
              <a:buNone/>
              <a:defRPr/>
            </a:pPr>
            <a:r>
              <a:rPr lang="en-US" sz="2400" u="sng" dirty="0"/>
              <a:t>This work was funded by NIAID R01 AI114617-01A1.</a:t>
            </a:r>
          </a:p>
        </p:txBody>
      </p:sp>
    </p:spTree>
    <p:extLst>
      <p:ext uri="{BB962C8B-B14F-4D97-AF65-F5344CB8AC3E}">
        <p14:creationId xmlns:p14="http://schemas.microsoft.com/office/powerpoint/2010/main" val="3349195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70486" y="140989"/>
            <a:ext cx="8304609" cy="1553766"/>
          </a:xfrm>
        </p:spPr>
        <p:txBody>
          <a:bodyPr>
            <a:normAutofit fontScale="90000"/>
          </a:bodyPr>
          <a:lstStyle/>
          <a:p>
            <a:r>
              <a:rPr lang="en-US" dirty="0"/>
              <a:t>HIV remission studies with ATI are risky </a:t>
            </a:r>
            <a:br>
              <a:rPr lang="en-US" dirty="0"/>
            </a:br>
            <a:r>
              <a:rPr lang="en-US" dirty="0"/>
              <a:t>for both participants and sexual partners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CBAF887-0627-2744-B34F-6C973C7D8F25}"/>
              </a:ext>
            </a:extLst>
          </p:cNvPr>
          <p:cNvGrpSpPr/>
          <p:nvPr/>
        </p:nvGrpSpPr>
        <p:grpSpPr>
          <a:xfrm>
            <a:off x="0" y="2345487"/>
            <a:ext cx="5129939" cy="3766572"/>
            <a:chOff x="2057400" y="2286000"/>
            <a:chExt cx="5219700" cy="3580945"/>
          </a:xfrm>
        </p:grpSpPr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B55A9B22-DE36-524B-A0A9-72305C7AE9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2403875"/>
              <a:ext cx="5219700" cy="3463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5CFD0B1-4E63-5E4D-9C50-D4AD74EC8998}"/>
                </a:ext>
              </a:extLst>
            </p:cNvPr>
            <p:cNvSpPr txBox="1"/>
            <p:nvPr/>
          </p:nvSpPr>
          <p:spPr>
            <a:xfrm>
              <a:off x="2062118" y="2286000"/>
              <a:ext cx="27764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prstClr val="black"/>
                  </a:solidFill>
                </a:rPr>
                <a:t>  </a:t>
              </a:r>
            </a:p>
          </p:txBody>
        </p:sp>
      </p:grpSp>
      <p:pic>
        <p:nvPicPr>
          <p:cNvPr id="11" name="Picture 4">
            <a:extLst>
              <a:ext uri="{FF2B5EF4-FFF2-40B4-BE49-F238E27FC236}">
                <a16:creationId xmlns:a16="http://schemas.microsoft.com/office/drawing/2014/main" id="{5C4F0797-C620-8E4F-9208-ABA553BDA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709" y="1635954"/>
            <a:ext cx="6858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http://www.3di-info.com/images/Nature%20logo.jpg">
            <a:extLst>
              <a:ext uri="{FF2B5EF4-FFF2-40B4-BE49-F238E27FC236}">
                <a16:creationId xmlns:a16="http://schemas.microsoft.com/office/drawing/2014/main" id="{9887034B-6FCD-D745-87CE-BE04F4C7F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82" y="1723361"/>
            <a:ext cx="1443341" cy="54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9C376AA1-1B82-774F-92B4-8D52FFD1E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428" y="2502757"/>
            <a:ext cx="6629214" cy="2307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91105" tIns="45550" rIns="91105" bIns="45550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Helvetica" pitchFamily="34" charset="0"/>
              </a:rPr>
              <a:t>Ad26/MVA prime-boost vaccine with a TLR7 agonist controlled viremia during an interruption with 3/9 exhibiting “complete” control.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Helvetica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Helvetica" pitchFamily="34" charset="0"/>
              </a:rPr>
              <a:t>Control was apparent only after a period of high-level viremia that lasted weeks.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01C88FE-D970-A443-932F-7277CEF71CE9}"/>
              </a:ext>
            </a:extLst>
          </p:cNvPr>
          <p:cNvSpPr/>
          <p:nvPr/>
        </p:nvSpPr>
        <p:spPr bwMode="auto">
          <a:xfrm rot="11072444">
            <a:off x="3153332" y="4478460"/>
            <a:ext cx="607178" cy="1174539"/>
          </a:xfrm>
          <a:custGeom>
            <a:avLst/>
            <a:gdLst>
              <a:gd name="connsiteX0" fmla="*/ 279400 w 8039100"/>
              <a:gd name="connsiteY0" fmla="*/ 685800 h 2260600"/>
              <a:gd name="connsiteX1" fmla="*/ 711200 w 8039100"/>
              <a:gd name="connsiteY1" fmla="*/ 279400 h 2260600"/>
              <a:gd name="connsiteX2" fmla="*/ 939800 w 8039100"/>
              <a:gd name="connsiteY2" fmla="*/ 203200 h 2260600"/>
              <a:gd name="connsiteX3" fmla="*/ 1143000 w 8039100"/>
              <a:gd name="connsiteY3" fmla="*/ 127000 h 2260600"/>
              <a:gd name="connsiteX4" fmla="*/ 1231900 w 8039100"/>
              <a:gd name="connsiteY4" fmla="*/ 114300 h 2260600"/>
              <a:gd name="connsiteX5" fmla="*/ 1358900 w 8039100"/>
              <a:gd name="connsiteY5" fmla="*/ 88900 h 2260600"/>
              <a:gd name="connsiteX6" fmla="*/ 1651000 w 8039100"/>
              <a:gd name="connsiteY6" fmla="*/ 38100 h 2260600"/>
              <a:gd name="connsiteX7" fmla="*/ 1803400 w 8039100"/>
              <a:gd name="connsiteY7" fmla="*/ 12700 h 2260600"/>
              <a:gd name="connsiteX8" fmla="*/ 1917700 w 8039100"/>
              <a:gd name="connsiteY8" fmla="*/ 0 h 2260600"/>
              <a:gd name="connsiteX9" fmla="*/ 3111500 w 8039100"/>
              <a:gd name="connsiteY9" fmla="*/ 25400 h 2260600"/>
              <a:gd name="connsiteX10" fmla="*/ 3429000 w 8039100"/>
              <a:gd name="connsiteY10" fmla="*/ 88900 h 2260600"/>
              <a:gd name="connsiteX11" fmla="*/ 4140200 w 8039100"/>
              <a:gd name="connsiteY11" fmla="*/ 292100 h 2260600"/>
              <a:gd name="connsiteX12" fmla="*/ 4851400 w 8039100"/>
              <a:gd name="connsiteY12" fmla="*/ 177800 h 2260600"/>
              <a:gd name="connsiteX13" fmla="*/ 5359400 w 8039100"/>
              <a:gd name="connsiteY13" fmla="*/ 139700 h 2260600"/>
              <a:gd name="connsiteX14" fmla="*/ 6070600 w 8039100"/>
              <a:gd name="connsiteY14" fmla="*/ 177800 h 2260600"/>
              <a:gd name="connsiteX15" fmla="*/ 6311900 w 8039100"/>
              <a:gd name="connsiteY15" fmla="*/ 292100 h 2260600"/>
              <a:gd name="connsiteX16" fmla="*/ 6553200 w 8039100"/>
              <a:gd name="connsiteY16" fmla="*/ 406400 h 2260600"/>
              <a:gd name="connsiteX17" fmla="*/ 6680200 w 8039100"/>
              <a:gd name="connsiteY17" fmla="*/ 482600 h 2260600"/>
              <a:gd name="connsiteX18" fmla="*/ 6718300 w 8039100"/>
              <a:gd name="connsiteY18" fmla="*/ 508000 h 2260600"/>
              <a:gd name="connsiteX19" fmla="*/ 6794500 w 8039100"/>
              <a:gd name="connsiteY19" fmla="*/ 533400 h 2260600"/>
              <a:gd name="connsiteX20" fmla="*/ 6858000 w 8039100"/>
              <a:gd name="connsiteY20" fmla="*/ 558800 h 2260600"/>
              <a:gd name="connsiteX21" fmla="*/ 6908800 w 8039100"/>
              <a:gd name="connsiteY21" fmla="*/ 571500 h 2260600"/>
              <a:gd name="connsiteX22" fmla="*/ 7086600 w 8039100"/>
              <a:gd name="connsiteY22" fmla="*/ 660400 h 2260600"/>
              <a:gd name="connsiteX23" fmla="*/ 7239000 w 8039100"/>
              <a:gd name="connsiteY23" fmla="*/ 749300 h 2260600"/>
              <a:gd name="connsiteX24" fmla="*/ 7569200 w 8039100"/>
              <a:gd name="connsiteY24" fmla="*/ 876300 h 2260600"/>
              <a:gd name="connsiteX25" fmla="*/ 7747000 w 8039100"/>
              <a:gd name="connsiteY25" fmla="*/ 965200 h 2260600"/>
              <a:gd name="connsiteX26" fmla="*/ 7988300 w 8039100"/>
              <a:gd name="connsiteY26" fmla="*/ 1092200 h 2260600"/>
              <a:gd name="connsiteX27" fmla="*/ 8001000 w 8039100"/>
              <a:gd name="connsiteY27" fmla="*/ 1143000 h 2260600"/>
              <a:gd name="connsiteX28" fmla="*/ 8039100 w 8039100"/>
              <a:gd name="connsiteY28" fmla="*/ 1460500 h 2260600"/>
              <a:gd name="connsiteX29" fmla="*/ 7975600 w 8039100"/>
              <a:gd name="connsiteY29" fmla="*/ 1803400 h 2260600"/>
              <a:gd name="connsiteX30" fmla="*/ 7937500 w 8039100"/>
              <a:gd name="connsiteY30" fmla="*/ 1854200 h 2260600"/>
              <a:gd name="connsiteX31" fmla="*/ 7912100 w 8039100"/>
              <a:gd name="connsiteY31" fmla="*/ 1917700 h 2260600"/>
              <a:gd name="connsiteX32" fmla="*/ 7835900 w 8039100"/>
              <a:gd name="connsiteY32" fmla="*/ 2006600 h 2260600"/>
              <a:gd name="connsiteX33" fmla="*/ 7785100 w 8039100"/>
              <a:gd name="connsiteY33" fmla="*/ 2032000 h 2260600"/>
              <a:gd name="connsiteX34" fmla="*/ 7607300 w 8039100"/>
              <a:gd name="connsiteY34" fmla="*/ 2019300 h 2260600"/>
              <a:gd name="connsiteX35" fmla="*/ 7416800 w 8039100"/>
              <a:gd name="connsiteY35" fmla="*/ 2044700 h 2260600"/>
              <a:gd name="connsiteX36" fmla="*/ 7277100 w 8039100"/>
              <a:gd name="connsiteY36" fmla="*/ 2057400 h 2260600"/>
              <a:gd name="connsiteX37" fmla="*/ 6997700 w 8039100"/>
              <a:gd name="connsiteY37" fmla="*/ 2082800 h 2260600"/>
              <a:gd name="connsiteX38" fmla="*/ 6705600 w 8039100"/>
              <a:gd name="connsiteY38" fmla="*/ 2133600 h 2260600"/>
              <a:gd name="connsiteX39" fmla="*/ 6235700 w 8039100"/>
              <a:gd name="connsiteY39" fmla="*/ 2159000 h 2260600"/>
              <a:gd name="connsiteX40" fmla="*/ 6083300 w 8039100"/>
              <a:gd name="connsiteY40" fmla="*/ 2171700 h 2260600"/>
              <a:gd name="connsiteX41" fmla="*/ 5930900 w 8039100"/>
              <a:gd name="connsiteY41" fmla="*/ 2197100 h 2260600"/>
              <a:gd name="connsiteX42" fmla="*/ 4965700 w 8039100"/>
              <a:gd name="connsiteY42" fmla="*/ 2209800 h 2260600"/>
              <a:gd name="connsiteX43" fmla="*/ 4559300 w 8039100"/>
              <a:gd name="connsiteY43" fmla="*/ 2222500 h 2260600"/>
              <a:gd name="connsiteX44" fmla="*/ 4394200 w 8039100"/>
              <a:gd name="connsiteY44" fmla="*/ 2235200 h 2260600"/>
              <a:gd name="connsiteX45" fmla="*/ 3949700 w 8039100"/>
              <a:gd name="connsiteY45" fmla="*/ 2260600 h 2260600"/>
              <a:gd name="connsiteX46" fmla="*/ 3111500 w 8039100"/>
              <a:gd name="connsiteY46" fmla="*/ 2247900 h 2260600"/>
              <a:gd name="connsiteX47" fmla="*/ 2654300 w 8039100"/>
              <a:gd name="connsiteY47" fmla="*/ 2247900 h 2260600"/>
              <a:gd name="connsiteX48" fmla="*/ 2006600 w 8039100"/>
              <a:gd name="connsiteY48" fmla="*/ 2197100 h 2260600"/>
              <a:gd name="connsiteX49" fmla="*/ 1778000 w 8039100"/>
              <a:gd name="connsiteY49" fmla="*/ 2133600 h 2260600"/>
              <a:gd name="connsiteX50" fmla="*/ 1536700 w 8039100"/>
              <a:gd name="connsiteY50" fmla="*/ 2146300 h 2260600"/>
              <a:gd name="connsiteX51" fmla="*/ 1397000 w 8039100"/>
              <a:gd name="connsiteY51" fmla="*/ 2159000 h 2260600"/>
              <a:gd name="connsiteX52" fmla="*/ 1155700 w 8039100"/>
              <a:gd name="connsiteY52" fmla="*/ 2171700 h 2260600"/>
              <a:gd name="connsiteX53" fmla="*/ 800100 w 8039100"/>
              <a:gd name="connsiteY53" fmla="*/ 2120900 h 2260600"/>
              <a:gd name="connsiteX54" fmla="*/ 762000 w 8039100"/>
              <a:gd name="connsiteY54" fmla="*/ 2108200 h 2260600"/>
              <a:gd name="connsiteX55" fmla="*/ 711200 w 8039100"/>
              <a:gd name="connsiteY55" fmla="*/ 2057400 h 2260600"/>
              <a:gd name="connsiteX56" fmla="*/ 469900 w 8039100"/>
              <a:gd name="connsiteY56" fmla="*/ 1841500 h 2260600"/>
              <a:gd name="connsiteX57" fmla="*/ 241300 w 8039100"/>
              <a:gd name="connsiteY57" fmla="*/ 1549400 h 2260600"/>
              <a:gd name="connsiteX58" fmla="*/ 190500 w 8039100"/>
              <a:gd name="connsiteY58" fmla="*/ 1485900 h 2260600"/>
              <a:gd name="connsiteX59" fmla="*/ 88900 w 8039100"/>
              <a:gd name="connsiteY59" fmla="*/ 1282700 h 2260600"/>
              <a:gd name="connsiteX60" fmla="*/ 0 w 8039100"/>
              <a:gd name="connsiteY60" fmla="*/ 1130300 h 2260600"/>
              <a:gd name="connsiteX61" fmla="*/ 12700 w 8039100"/>
              <a:gd name="connsiteY61" fmla="*/ 939800 h 2260600"/>
              <a:gd name="connsiteX62" fmla="*/ 25400 w 8039100"/>
              <a:gd name="connsiteY62" fmla="*/ 901700 h 2260600"/>
              <a:gd name="connsiteX63" fmla="*/ 38100 w 8039100"/>
              <a:gd name="connsiteY63" fmla="*/ 838200 h 2260600"/>
              <a:gd name="connsiteX64" fmla="*/ 50800 w 8039100"/>
              <a:gd name="connsiteY64" fmla="*/ 711200 h 2260600"/>
              <a:gd name="connsiteX65" fmla="*/ 63500 w 8039100"/>
              <a:gd name="connsiteY65" fmla="*/ 673100 h 2260600"/>
              <a:gd name="connsiteX66" fmla="*/ 101600 w 8039100"/>
              <a:gd name="connsiteY66" fmla="*/ 635000 h 2260600"/>
              <a:gd name="connsiteX67" fmla="*/ 127000 w 8039100"/>
              <a:gd name="connsiteY67" fmla="*/ 596900 h 2260600"/>
              <a:gd name="connsiteX68" fmla="*/ 215900 w 8039100"/>
              <a:gd name="connsiteY68" fmla="*/ 508000 h 2260600"/>
              <a:gd name="connsiteX69" fmla="*/ 254000 w 8039100"/>
              <a:gd name="connsiteY69" fmla="*/ 419100 h 2260600"/>
              <a:gd name="connsiteX70" fmla="*/ 342900 w 8039100"/>
              <a:gd name="connsiteY70" fmla="*/ 368300 h 2260600"/>
              <a:gd name="connsiteX71" fmla="*/ 584200 w 8039100"/>
              <a:gd name="connsiteY71" fmla="*/ 342900 h 226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8039100" h="2260600">
                <a:moveTo>
                  <a:pt x="279400" y="685800"/>
                </a:moveTo>
                <a:cubicBezTo>
                  <a:pt x="423333" y="550333"/>
                  <a:pt x="551614" y="396021"/>
                  <a:pt x="711200" y="279400"/>
                </a:cubicBezTo>
                <a:cubicBezTo>
                  <a:pt x="776051" y="232009"/>
                  <a:pt x="865223" y="233031"/>
                  <a:pt x="939800" y="203200"/>
                </a:cubicBezTo>
                <a:cubicBezTo>
                  <a:pt x="968372" y="191771"/>
                  <a:pt x="1095942" y="137860"/>
                  <a:pt x="1143000" y="127000"/>
                </a:cubicBezTo>
                <a:cubicBezTo>
                  <a:pt x="1172168" y="120269"/>
                  <a:pt x="1202421" y="119502"/>
                  <a:pt x="1231900" y="114300"/>
                </a:cubicBezTo>
                <a:cubicBezTo>
                  <a:pt x="1274415" y="106797"/>
                  <a:pt x="1316425" y="96623"/>
                  <a:pt x="1358900" y="88900"/>
                </a:cubicBezTo>
                <a:lnTo>
                  <a:pt x="1651000" y="38100"/>
                </a:lnTo>
                <a:cubicBezTo>
                  <a:pt x="1701760" y="29398"/>
                  <a:pt x="1752214" y="18387"/>
                  <a:pt x="1803400" y="12700"/>
                </a:cubicBezTo>
                <a:lnTo>
                  <a:pt x="1917700" y="0"/>
                </a:lnTo>
                <a:cubicBezTo>
                  <a:pt x="2315633" y="8467"/>
                  <a:pt x="2714163" y="2027"/>
                  <a:pt x="3111500" y="25400"/>
                </a:cubicBezTo>
                <a:cubicBezTo>
                  <a:pt x="3219243" y="31738"/>
                  <a:pt x="3324293" y="62723"/>
                  <a:pt x="3429000" y="88900"/>
                </a:cubicBezTo>
                <a:cubicBezTo>
                  <a:pt x="3727449" y="163512"/>
                  <a:pt x="3886818" y="214136"/>
                  <a:pt x="4140200" y="292100"/>
                </a:cubicBezTo>
                <a:cubicBezTo>
                  <a:pt x="4377267" y="254000"/>
                  <a:pt x="4612277" y="199538"/>
                  <a:pt x="4851400" y="177800"/>
                </a:cubicBezTo>
                <a:cubicBezTo>
                  <a:pt x="5206804" y="145491"/>
                  <a:pt x="5037427" y="157587"/>
                  <a:pt x="5359400" y="139700"/>
                </a:cubicBezTo>
                <a:cubicBezTo>
                  <a:pt x="5596467" y="152400"/>
                  <a:pt x="5834479" y="153131"/>
                  <a:pt x="6070600" y="177800"/>
                </a:cubicBezTo>
                <a:cubicBezTo>
                  <a:pt x="6188018" y="190068"/>
                  <a:pt x="6216492" y="244396"/>
                  <a:pt x="6311900" y="292100"/>
                </a:cubicBezTo>
                <a:cubicBezTo>
                  <a:pt x="6685369" y="478834"/>
                  <a:pt x="6055882" y="122218"/>
                  <a:pt x="6553200" y="406400"/>
                </a:cubicBezTo>
                <a:cubicBezTo>
                  <a:pt x="6596064" y="430894"/>
                  <a:pt x="6639123" y="455215"/>
                  <a:pt x="6680200" y="482600"/>
                </a:cubicBezTo>
                <a:cubicBezTo>
                  <a:pt x="6692900" y="491067"/>
                  <a:pt x="6704352" y="501801"/>
                  <a:pt x="6718300" y="508000"/>
                </a:cubicBezTo>
                <a:cubicBezTo>
                  <a:pt x="6742766" y="518874"/>
                  <a:pt x="6769641" y="523456"/>
                  <a:pt x="6794500" y="533400"/>
                </a:cubicBezTo>
                <a:cubicBezTo>
                  <a:pt x="6815667" y="541867"/>
                  <a:pt x="6836373" y="551591"/>
                  <a:pt x="6858000" y="558800"/>
                </a:cubicBezTo>
                <a:cubicBezTo>
                  <a:pt x="6874559" y="564320"/>
                  <a:pt x="6892850" y="564411"/>
                  <a:pt x="6908800" y="571500"/>
                </a:cubicBezTo>
                <a:cubicBezTo>
                  <a:pt x="6969351" y="598412"/>
                  <a:pt x="7028258" y="628985"/>
                  <a:pt x="7086600" y="660400"/>
                </a:cubicBezTo>
                <a:cubicBezTo>
                  <a:pt x="7138382" y="688282"/>
                  <a:pt x="7185316" y="725283"/>
                  <a:pt x="7239000" y="749300"/>
                </a:cubicBezTo>
                <a:cubicBezTo>
                  <a:pt x="7346646" y="797457"/>
                  <a:pt x="7463723" y="823561"/>
                  <a:pt x="7569200" y="876300"/>
                </a:cubicBezTo>
                <a:cubicBezTo>
                  <a:pt x="7628467" y="905933"/>
                  <a:pt x="7688591" y="933910"/>
                  <a:pt x="7747000" y="965200"/>
                </a:cubicBezTo>
                <a:cubicBezTo>
                  <a:pt x="7996592" y="1098910"/>
                  <a:pt x="7844056" y="1034502"/>
                  <a:pt x="7988300" y="1092200"/>
                </a:cubicBezTo>
                <a:cubicBezTo>
                  <a:pt x="7992533" y="1109133"/>
                  <a:pt x="7998131" y="1125783"/>
                  <a:pt x="8001000" y="1143000"/>
                </a:cubicBezTo>
                <a:cubicBezTo>
                  <a:pt x="8026610" y="1296661"/>
                  <a:pt x="8025980" y="1316183"/>
                  <a:pt x="8039100" y="1460500"/>
                </a:cubicBezTo>
                <a:cubicBezTo>
                  <a:pt x="8033302" y="1501083"/>
                  <a:pt x="8018638" y="1717323"/>
                  <a:pt x="7975600" y="1803400"/>
                </a:cubicBezTo>
                <a:cubicBezTo>
                  <a:pt x="7966134" y="1822332"/>
                  <a:pt x="7947779" y="1835697"/>
                  <a:pt x="7937500" y="1854200"/>
                </a:cubicBezTo>
                <a:cubicBezTo>
                  <a:pt x="7926429" y="1874128"/>
                  <a:pt x="7923171" y="1897772"/>
                  <a:pt x="7912100" y="1917700"/>
                </a:cubicBezTo>
                <a:cubicBezTo>
                  <a:pt x="7900690" y="1938238"/>
                  <a:pt x="7857176" y="1991403"/>
                  <a:pt x="7835900" y="2006600"/>
                </a:cubicBezTo>
                <a:cubicBezTo>
                  <a:pt x="7820494" y="2017604"/>
                  <a:pt x="7802033" y="2023533"/>
                  <a:pt x="7785100" y="2032000"/>
                </a:cubicBezTo>
                <a:cubicBezTo>
                  <a:pt x="7725833" y="2027767"/>
                  <a:pt x="7666682" y="2017252"/>
                  <a:pt x="7607300" y="2019300"/>
                </a:cubicBezTo>
                <a:cubicBezTo>
                  <a:pt x="7543276" y="2021508"/>
                  <a:pt x="7480440" y="2037357"/>
                  <a:pt x="7416800" y="2044700"/>
                </a:cubicBezTo>
                <a:cubicBezTo>
                  <a:pt x="7370349" y="2050060"/>
                  <a:pt x="7323648" y="2052967"/>
                  <a:pt x="7277100" y="2057400"/>
                </a:cubicBezTo>
                <a:cubicBezTo>
                  <a:pt x="7028288" y="2081096"/>
                  <a:pt x="7277675" y="2059469"/>
                  <a:pt x="6997700" y="2082800"/>
                </a:cubicBezTo>
                <a:cubicBezTo>
                  <a:pt x="6915234" y="2099293"/>
                  <a:pt x="6785511" y="2127207"/>
                  <a:pt x="6705600" y="2133600"/>
                </a:cubicBezTo>
                <a:cubicBezTo>
                  <a:pt x="6549238" y="2146109"/>
                  <a:pt x="6392269" y="2149414"/>
                  <a:pt x="6235700" y="2159000"/>
                </a:cubicBezTo>
                <a:cubicBezTo>
                  <a:pt x="6184819" y="2162115"/>
                  <a:pt x="6133882" y="2165377"/>
                  <a:pt x="6083300" y="2171700"/>
                </a:cubicBezTo>
                <a:cubicBezTo>
                  <a:pt x="6032197" y="2178088"/>
                  <a:pt x="5982371" y="2195345"/>
                  <a:pt x="5930900" y="2197100"/>
                </a:cubicBezTo>
                <a:cubicBezTo>
                  <a:pt x="5609326" y="2208063"/>
                  <a:pt x="5287433" y="2205567"/>
                  <a:pt x="4965700" y="2209800"/>
                </a:cubicBezTo>
                <a:lnTo>
                  <a:pt x="4559300" y="2222500"/>
                </a:lnTo>
                <a:cubicBezTo>
                  <a:pt x="4504159" y="2224951"/>
                  <a:pt x="4449256" y="2231267"/>
                  <a:pt x="4394200" y="2235200"/>
                </a:cubicBezTo>
                <a:cubicBezTo>
                  <a:pt x="4180245" y="2250482"/>
                  <a:pt x="4185834" y="2248793"/>
                  <a:pt x="3949700" y="2260600"/>
                </a:cubicBezTo>
                <a:lnTo>
                  <a:pt x="3111500" y="2247900"/>
                </a:lnTo>
                <a:cubicBezTo>
                  <a:pt x="2690869" y="2238448"/>
                  <a:pt x="2958135" y="2224528"/>
                  <a:pt x="2654300" y="2247900"/>
                </a:cubicBezTo>
                <a:cubicBezTo>
                  <a:pt x="2438400" y="2230967"/>
                  <a:pt x="2221838" y="2221015"/>
                  <a:pt x="2006600" y="2197100"/>
                </a:cubicBezTo>
                <a:cubicBezTo>
                  <a:pt x="1939710" y="2189668"/>
                  <a:pt x="1846873" y="2156558"/>
                  <a:pt x="1778000" y="2133600"/>
                </a:cubicBezTo>
                <a:lnTo>
                  <a:pt x="1536700" y="2146300"/>
                </a:lnTo>
                <a:cubicBezTo>
                  <a:pt x="1490045" y="2149410"/>
                  <a:pt x="1443655" y="2155890"/>
                  <a:pt x="1397000" y="2159000"/>
                </a:cubicBezTo>
                <a:cubicBezTo>
                  <a:pt x="1316634" y="2164358"/>
                  <a:pt x="1236133" y="2167467"/>
                  <a:pt x="1155700" y="2171700"/>
                </a:cubicBezTo>
                <a:lnTo>
                  <a:pt x="800100" y="2120900"/>
                </a:lnTo>
                <a:cubicBezTo>
                  <a:pt x="786884" y="2118768"/>
                  <a:pt x="772893" y="2115981"/>
                  <a:pt x="762000" y="2108200"/>
                </a:cubicBezTo>
                <a:cubicBezTo>
                  <a:pt x="742513" y="2094281"/>
                  <a:pt x="729597" y="2072731"/>
                  <a:pt x="711200" y="2057400"/>
                </a:cubicBezTo>
                <a:cubicBezTo>
                  <a:pt x="574445" y="1943438"/>
                  <a:pt x="612265" y="2008411"/>
                  <a:pt x="469900" y="1841500"/>
                </a:cubicBezTo>
                <a:cubicBezTo>
                  <a:pt x="389665" y="1747431"/>
                  <a:pt x="317687" y="1646620"/>
                  <a:pt x="241300" y="1549400"/>
                </a:cubicBezTo>
                <a:cubicBezTo>
                  <a:pt x="224553" y="1528086"/>
                  <a:pt x="204446" y="1509144"/>
                  <a:pt x="190500" y="1485900"/>
                </a:cubicBezTo>
                <a:cubicBezTo>
                  <a:pt x="85767" y="1311345"/>
                  <a:pt x="246158" y="1584110"/>
                  <a:pt x="88900" y="1282700"/>
                </a:cubicBezTo>
                <a:cubicBezTo>
                  <a:pt x="61696" y="1230559"/>
                  <a:pt x="29633" y="1181100"/>
                  <a:pt x="0" y="1130300"/>
                </a:cubicBezTo>
                <a:cubicBezTo>
                  <a:pt x="4233" y="1066800"/>
                  <a:pt x="5672" y="1003052"/>
                  <a:pt x="12700" y="939800"/>
                </a:cubicBezTo>
                <a:cubicBezTo>
                  <a:pt x="14178" y="926495"/>
                  <a:pt x="22153" y="914687"/>
                  <a:pt x="25400" y="901700"/>
                </a:cubicBezTo>
                <a:cubicBezTo>
                  <a:pt x="30635" y="880759"/>
                  <a:pt x="35247" y="859596"/>
                  <a:pt x="38100" y="838200"/>
                </a:cubicBezTo>
                <a:cubicBezTo>
                  <a:pt x="43723" y="796029"/>
                  <a:pt x="44331" y="753250"/>
                  <a:pt x="50800" y="711200"/>
                </a:cubicBezTo>
                <a:cubicBezTo>
                  <a:pt x="52836" y="697969"/>
                  <a:pt x="56074" y="684239"/>
                  <a:pt x="63500" y="673100"/>
                </a:cubicBezTo>
                <a:cubicBezTo>
                  <a:pt x="73463" y="658156"/>
                  <a:pt x="90102" y="648798"/>
                  <a:pt x="101600" y="635000"/>
                </a:cubicBezTo>
                <a:cubicBezTo>
                  <a:pt x="111371" y="623274"/>
                  <a:pt x="116789" y="608245"/>
                  <a:pt x="127000" y="596900"/>
                </a:cubicBezTo>
                <a:cubicBezTo>
                  <a:pt x="155035" y="565750"/>
                  <a:pt x="215900" y="508000"/>
                  <a:pt x="215900" y="508000"/>
                </a:cubicBezTo>
                <a:cubicBezTo>
                  <a:pt x="226264" y="476908"/>
                  <a:pt x="234383" y="446563"/>
                  <a:pt x="254000" y="419100"/>
                </a:cubicBezTo>
                <a:cubicBezTo>
                  <a:pt x="289291" y="369693"/>
                  <a:pt x="289400" y="384350"/>
                  <a:pt x="342900" y="368300"/>
                </a:cubicBezTo>
                <a:cubicBezTo>
                  <a:pt x="485577" y="325497"/>
                  <a:pt x="362999" y="342900"/>
                  <a:pt x="584200" y="342900"/>
                </a:cubicBezTo>
              </a:path>
            </a:pathLst>
          </a:custGeom>
          <a:noFill/>
          <a:ln w="63500" cap="flat" cmpd="sng" algn="ctr">
            <a:solidFill>
              <a:srgbClr val="0099D2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200">
              <a:solidFill>
                <a:srgbClr val="000000"/>
              </a:solidFill>
              <a:latin typeface="Gill Sans" pitchFamily="-1" charset="0"/>
              <a:ea typeface="ヒラギノ角ゴ ProN W3" pitchFamily="-1" charset="-128"/>
              <a:cs typeface="ヒラギノ角ゴ ProN W3" pitchFamily="-1" charset="-128"/>
              <a:sym typeface="Gill Sans" pitchFamily="-1" charset="0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125D7897-FE44-E641-B685-8B6DEE1A7D71}"/>
              </a:ext>
            </a:extLst>
          </p:cNvPr>
          <p:cNvSpPr/>
          <p:nvPr/>
        </p:nvSpPr>
        <p:spPr bwMode="auto">
          <a:xfrm>
            <a:off x="9228475" y="4708087"/>
            <a:ext cx="1046341" cy="45719"/>
          </a:xfrm>
          <a:custGeom>
            <a:avLst/>
            <a:gdLst>
              <a:gd name="connsiteX0" fmla="*/ 279400 w 8039100"/>
              <a:gd name="connsiteY0" fmla="*/ 685800 h 2260600"/>
              <a:gd name="connsiteX1" fmla="*/ 711200 w 8039100"/>
              <a:gd name="connsiteY1" fmla="*/ 279400 h 2260600"/>
              <a:gd name="connsiteX2" fmla="*/ 939800 w 8039100"/>
              <a:gd name="connsiteY2" fmla="*/ 203200 h 2260600"/>
              <a:gd name="connsiteX3" fmla="*/ 1143000 w 8039100"/>
              <a:gd name="connsiteY3" fmla="*/ 127000 h 2260600"/>
              <a:gd name="connsiteX4" fmla="*/ 1231900 w 8039100"/>
              <a:gd name="connsiteY4" fmla="*/ 114300 h 2260600"/>
              <a:gd name="connsiteX5" fmla="*/ 1358900 w 8039100"/>
              <a:gd name="connsiteY5" fmla="*/ 88900 h 2260600"/>
              <a:gd name="connsiteX6" fmla="*/ 1651000 w 8039100"/>
              <a:gd name="connsiteY6" fmla="*/ 38100 h 2260600"/>
              <a:gd name="connsiteX7" fmla="*/ 1803400 w 8039100"/>
              <a:gd name="connsiteY7" fmla="*/ 12700 h 2260600"/>
              <a:gd name="connsiteX8" fmla="*/ 1917700 w 8039100"/>
              <a:gd name="connsiteY8" fmla="*/ 0 h 2260600"/>
              <a:gd name="connsiteX9" fmla="*/ 3111500 w 8039100"/>
              <a:gd name="connsiteY9" fmla="*/ 25400 h 2260600"/>
              <a:gd name="connsiteX10" fmla="*/ 3429000 w 8039100"/>
              <a:gd name="connsiteY10" fmla="*/ 88900 h 2260600"/>
              <a:gd name="connsiteX11" fmla="*/ 4140200 w 8039100"/>
              <a:gd name="connsiteY11" fmla="*/ 292100 h 2260600"/>
              <a:gd name="connsiteX12" fmla="*/ 4851400 w 8039100"/>
              <a:gd name="connsiteY12" fmla="*/ 177800 h 2260600"/>
              <a:gd name="connsiteX13" fmla="*/ 5359400 w 8039100"/>
              <a:gd name="connsiteY13" fmla="*/ 139700 h 2260600"/>
              <a:gd name="connsiteX14" fmla="*/ 6070600 w 8039100"/>
              <a:gd name="connsiteY14" fmla="*/ 177800 h 2260600"/>
              <a:gd name="connsiteX15" fmla="*/ 6311900 w 8039100"/>
              <a:gd name="connsiteY15" fmla="*/ 292100 h 2260600"/>
              <a:gd name="connsiteX16" fmla="*/ 6553200 w 8039100"/>
              <a:gd name="connsiteY16" fmla="*/ 406400 h 2260600"/>
              <a:gd name="connsiteX17" fmla="*/ 6680200 w 8039100"/>
              <a:gd name="connsiteY17" fmla="*/ 482600 h 2260600"/>
              <a:gd name="connsiteX18" fmla="*/ 6718300 w 8039100"/>
              <a:gd name="connsiteY18" fmla="*/ 508000 h 2260600"/>
              <a:gd name="connsiteX19" fmla="*/ 6794500 w 8039100"/>
              <a:gd name="connsiteY19" fmla="*/ 533400 h 2260600"/>
              <a:gd name="connsiteX20" fmla="*/ 6858000 w 8039100"/>
              <a:gd name="connsiteY20" fmla="*/ 558800 h 2260600"/>
              <a:gd name="connsiteX21" fmla="*/ 6908800 w 8039100"/>
              <a:gd name="connsiteY21" fmla="*/ 571500 h 2260600"/>
              <a:gd name="connsiteX22" fmla="*/ 7086600 w 8039100"/>
              <a:gd name="connsiteY22" fmla="*/ 660400 h 2260600"/>
              <a:gd name="connsiteX23" fmla="*/ 7239000 w 8039100"/>
              <a:gd name="connsiteY23" fmla="*/ 749300 h 2260600"/>
              <a:gd name="connsiteX24" fmla="*/ 7569200 w 8039100"/>
              <a:gd name="connsiteY24" fmla="*/ 876300 h 2260600"/>
              <a:gd name="connsiteX25" fmla="*/ 7747000 w 8039100"/>
              <a:gd name="connsiteY25" fmla="*/ 965200 h 2260600"/>
              <a:gd name="connsiteX26" fmla="*/ 7988300 w 8039100"/>
              <a:gd name="connsiteY26" fmla="*/ 1092200 h 2260600"/>
              <a:gd name="connsiteX27" fmla="*/ 8001000 w 8039100"/>
              <a:gd name="connsiteY27" fmla="*/ 1143000 h 2260600"/>
              <a:gd name="connsiteX28" fmla="*/ 8039100 w 8039100"/>
              <a:gd name="connsiteY28" fmla="*/ 1460500 h 2260600"/>
              <a:gd name="connsiteX29" fmla="*/ 7975600 w 8039100"/>
              <a:gd name="connsiteY29" fmla="*/ 1803400 h 2260600"/>
              <a:gd name="connsiteX30" fmla="*/ 7937500 w 8039100"/>
              <a:gd name="connsiteY30" fmla="*/ 1854200 h 2260600"/>
              <a:gd name="connsiteX31" fmla="*/ 7912100 w 8039100"/>
              <a:gd name="connsiteY31" fmla="*/ 1917700 h 2260600"/>
              <a:gd name="connsiteX32" fmla="*/ 7835900 w 8039100"/>
              <a:gd name="connsiteY32" fmla="*/ 2006600 h 2260600"/>
              <a:gd name="connsiteX33" fmla="*/ 7785100 w 8039100"/>
              <a:gd name="connsiteY33" fmla="*/ 2032000 h 2260600"/>
              <a:gd name="connsiteX34" fmla="*/ 7607300 w 8039100"/>
              <a:gd name="connsiteY34" fmla="*/ 2019300 h 2260600"/>
              <a:gd name="connsiteX35" fmla="*/ 7416800 w 8039100"/>
              <a:gd name="connsiteY35" fmla="*/ 2044700 h 2260600"/>
              <a:gd name="connsiteX36" fmla="*/ 7277100 w 8039100"/>
              <a:gd name="connsiteY36" fmla="*/ 2057400 h 2260600"/>
              <a:gd name="connsiteX37" fmla="*/ 6997700 w 8039100"/>
              <a:gd name="connsiteY37" fmla="*/ 2082800 h 2260600"/>
              <a:gd name="connsiteX38" fmla="*/ 6705600 w 8039100"/>
              <a:gd name="connsiteY38" fmla="*/ 2133600 h 2260600"/>
              <a:gd name="connsiteX39" fmla="*/ 6235700 w 8039100"/>
              <a:gd name="connsiteY39" fmla="*/ 2159000 h 2260600"/>
              <a:gd name="connsiteX40" fmla="*/ 6083300 w 8039100"/>
              <a:gd name="connsiteY40" fmla="*/ 2171700 h 2260600"/>
              <a:gd name="connsiteX41" fmla="*/ 5930900 w 8039100"/>
              <a:gd name="connsiteY41" fmla="*/ 2197100 h 2260600"/>
              <a:gd name="connsiteX42" fmla="*/ 4965700 w 8039100"/>
              <a:gd name="connsiteY42" fmla="*/ 2209800 h 2260600"/>
              <a:gd name="connsiteX43" fmla="*/ 4559300 w 8039100"/>
              <a:gd name="connsiteY43" fmla="*/ 2222500 h 2260600"/>
              <a:gd name="connsiteX44" fmla="*/ 4394200 w 8039100"/>
              <a:gd name="connsiteY44" fmla="*/ 2235200 h 2260600"/>
              <a:gd name="connsiteX45" fmla="*/ 3949700 w 8039100"/>
              <a:gd name="connsiteY45" fmla="*/ 2260600 h 2260600"/>
              <a:gd name="connsiteX46" fmla="*/ 3111500 w 8039100"/>
              <a:gd name="connsiteY46" fmla="*/ 2247900 h 2260600"/>
              <a:gd name="connsiteX47" fmla="*/ 2654300 w 8039100"/>
              <a:gd name="connsiteY47" fmla="*/ 2247900 h 2260600"/>
              <a:gd name="connsiteX48" fmla="*/ 2006600 w 8039100"/>
              <a:gd name="connsiteY48" fmla="*/ 2197100 h 2260600"/>
              <a:gd name="connsiteX49" fmla="*/ 1778000 w 8039100"/>
              <a:gd name="connsiteY49" fmla="*/ 2133600 h 2260600"/>
              <a:gd name="connsiteX50" fmla="*/ 1536700 w 8039100"/>
              <a:gd name="connsiteY50" fmla="*/ 2146300 h 2260600"/>
              <a:gd name="connsiteX51" fmla="*/ 1397000 w 8039100"/>
              <a:gd name="connsiteY51" fmla="*/ 2159000 h 2260600"/>
              <a:gd name="connsiteX52" fmla="*/ 1155700 w 8039100"/>
              <a:gd name="connsiteY52" fmla="*/ 2171700 h 2260600"/>
              <a:gd name="connsiteX53" fmla="*/ 800100 w 8039100"/>
              <a:gd name="connsiteY53" fmla="*/ 2120900 h 2260600"/>
              <a:gd name="connsiteX54" fmla="*/ 762000 w 8039100"/>
              <a:gd name="connsiteY54" fmla="*/ 2108200 h 2260600"/>
              <a:gd name="connsiteX55" fmla="*/ 711200 w 8039100"/>
              <a:gd name="connsiteY55" fmla="*/ 2057400 h 2260600"/>
              <a:gd name="connsiteX56" fmla="*/ 469900 w 8039100"/>
              <a:gd name="connsiteY56" fmla="*/ 1841500 h 2260600"/>
              <a:gd name="connsiteX57" fmla="*/ 241300 w 8039100"/>
              <a:gd name="connsiteY57" fmla="*/ 1549400 h 2260600"/>
              <a:gd name="connsiteX58" fmla="*/ 190500 w 8039100"/>
              <a:gd name="connsiteY58" fmla="*/ 1485900 h 2260600"/>
              <a:gd name="connsiteX59" fmla="*/ 88900 w 8039100"/>
              <a:gd name="connsiteY59" fmla="*/ 1282700 h 2260600"/>
              <a:gd name="connsiteX60" fmla="*/ 0 w 8039100"/>
              <a:gd name="connsiteY60" fmla="*/ 1130300 h 2260600"/>
              <a:gd name="connsiteX61" fmla="*/ 12700 w 8039100"/>
              <a:gd name="connsiteY61" fmla="*/ 939800 h 2260600"/>
              <a:gd name="connsiteX62" fmla="*/ 25400 w 8039100"/>
              <a:gd name="connsiteY62" fmla="*/ 901700 h 2260600"/>
              <a:gd name="connsiteX63" fmla="*/ 38100 w 8039100"/>
              <a:gd name="connsiteY63" fmla="*/ 838200 h 2260600"/>
              <a:gd name="connsiteX64" fmla="*/ 50800 w 8039100"/>
              <a:gd name="connsiteY64" fmla="*/ 711200 h 2260600"/>
              <a:gd name="connsiteX65" fmla="*/ 63500 w 8039100"/>
              <a:gd name="connsiteY65" fmla="*/ 673100 h 2260600"/>
              <a:gd name="connsiteX66" fmla="*/ 101600 w 8039100"/>
              <a:gd name="connsiteY66" fmla="*/ 635000 h 2260600"/>
              <a:gd name="connsiteX67" fmla="*/ 127000 w 8039100"/>
              <a:gd name="connsiteY67" fmla="*/ 596900 h 2260600"/>
              <a:gd name="connsiteX68" fmla="*/ 215900 w 8039100"/>
              <a:gd name="connsiteY68" fmla="*/ 508000 h 2260600"/>
              <a:gd name="connsiteX69" fmla="*/ 254000 w 8039100"/>
              <a:gd name="connsiteY69" fmla="*/ 419100 h 2260600"/>
              <a:gd name="connsiteX70" fmla="*/ 342900 w 8039100"/>
              <a:gd name="connsiteY70" fmla="*/ 368300 h 2260600"/>
              <a:gd name="connsiteX71" fmla="*/ 584200 w 8039100"/>
              <a:gd name="connsiteY71" fmla="*/ 342900 h 226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8039100" h="2260600">
                <a:moveTo>
                  <a:pt x="279400" y="685800"/>
                </a:moveTo>
                <a:cubicBezTo>
                  <a:pt x="423333" y="550333"/>
                  <a:pt x="551614" y="396021"/>
                  <a:pt x="711200" y="279400"/>
                </a:cubicBezTo>
                <a:cubicBezTo>
                  <a:pt x="776051" y="232009"/>
                  <a:pt x="865223" y="233031"/>
                  <a:pt x="939800" y="203200"/>
                </a:cubicBezTo>
                <a:cubicBezTo>
                  <a:pt x="968372" y="191771"/>
                  <a:pt x="1095942" y="137860"/>
                  <a:pt x="1143000" y="127000"/>
                </a:cubicBezTo>
                <a:cubicBezTo>
                  <a:pt x="1172168" y="120269"/>
                  <a:pt x="1202421" y="119502"/>
                  <a:pt x="1231900" y="114300"/>
                </a:cubicBezTo>
                <a:cubicBezTo>
                  <a:pt x="1274415" y="106797"/>
                  <a:pt x="1316425" y="96623"/>
                  <a:pt x="1358900" y="88900"/>
                </a:cubicBezTo>
                <a:lnTo>
                  <a:pt x="1651000" y="38100"/>
                </a:lnTo>
                <a:cubicBezTo>
                  <a:pt x="1701760" y="29398"/>
                  <a:pt x="1752214" y="18387"/>
                  <a:pt x="1803400" y="12700"/>
                </a:cubicBezTo>
                <a:lnTo>
                  <a:pt x="1917700" y="0"/>
                </a:lnTo>
                <a:cubicBezTo>
                  <a:pt x="2315633" y="8467"/>
                  <a:pt x="2714163" y="2027"/>
                  <a:pt x="3111500" y="25400"/>
                </a:cubicBezTo>
                <a:cubicBezTo>
                  <a:pt x="3219243" y="31738"/>
                  <a:pt x="3324293" y="62723"/>
                  <a:pt x="3429000" y="88900"/>
                </a:cubicBezTo>
                <a:cubicBezTo>
                  <a:pt x="3727449" y="163512"/>
                  <a:pt x="3886818" y="214136"/>
                  <a:pt x="4140200" y="292100"/>
                </a:cubicBezTo>
                <a:cubicBezTo>
                  <a:pt x="4377267" y="254000"/>
                  <a:pt x="4612277" y="199538"/>
                  <a:pt x="4851400" y="177800"/>
                </a:cubicBezTo>
                <a:cubicBezTo>
                  <a:pt x="5206804" y="145491"/>
                  <a:pt x="5037427" y="157587"/>
                  <a:pt x="5359400" y="139700"/>
                </a:cubicBezTo>
                <a:cubicBezTo>
                  <a:pt x="5596467" y="152400"/>
                  <a:pt x="5834479" y="153131"/>
                  <a:pt x="6070600" y="177800"/>
                </a:cubicBezTo>
                <a:cubicBezTo>
                  <a:pt x="6188018" y="190068"/>
                  <a:pt x="6216492" y="244396"/>
                  <a:pt x="6311900" y="292100"/>
                </a:cubicBezTo>
                <a:cubicBezTo>
                  <a:pt x="6685369" y="478834"/>
                  <a:pt x="6055882" y="122218"/>
                  <a:pt x="6553200" y="406400"/>
                </a:cubicBezTo>
                <a:cubicBezTo>
                  <a:pt x="6596064" y="430894"/>
                  <a:pt x="6639123" y="455215"/>
                  <a:pt x="6680200" y="482600"/>
                </a:cubicBezTo>
                <a:cubicBezTo>
                  <a:pt x="6692900" y="491067"/>
                  <a:pt x="6704352" y="501801"/>
                  <a:pt x="6718300" y="508000"/>
                </a:cubicBezTo>
                <a:cubicBezTo>
                  <a:pt x="6742766" y="518874"/>
                  <a:pt x="6769641" y="523456"/>
                  <a:pt x="6794500" y="533400"/>
                </a:cubicBezTo>
                <a:cubicBezTo>
                  <a:pt x="6815667" y="541867"/>
                  <a:pt x="6836373" y="551591"/>
                  <a:pt x="6858000" y="558800"/>
                </a:cubicBezTo>
                <a:cubicBezTo>
                  <a:pt x="6874559" y="564320"/>
                  <a:pt x="6892850" y="564411"/>
                  <a:pt x="6908800" y="571500"/>
                </a:cubicBezTo>
                <a:cubicBezTo>
                  <a:pt x="6969351" y="598412"/>
                  <a:pt x="7028258" y="628985"/>
                  <a:pt x="7086600" y="660400"/>
                </a:cubicBezTo>
                <a:cubicBezTo>
                  <a:pt x="7138382" y="688282"/>
                  <a:pt x="7185316" y="725283"/>
                  <a:pt x="7239000" y="749300"/>
                </a:cubicBezTo>
                <a:cubicBezTo>
                  <a:pt x="7346646" y="797457"/>
                  <a:pt x="7463723" y="823561"/>
                  <a:pt x="7569200" y="876300"/>
                </a:cubicBezTo>
                <a:cubicBezTo>
                  <a:pt x="7628467" y="905933"/>
                  <a:pt x="7688591" y="933910"/>
                  <a:pt x="7747000" y="965200"/>
                </a:cubicBezTo>
                <a:cubicBezTo>
                  <a:pt x="7996592" y="1098910"/>
                  <a:pt x="7844056" y="1034502"/>
                  <a:pt x="7988300" y="1092200"/>
                </a:cubicBezTo>
                <a:cubicBezTo>
                  <a:pt x="7992533" y="1109133"/>
                  <a:pt x="7998131" y="1125783"/>
                  <a:pt x="8001000" y="1143000"/>
                </a:cubicBezTo>
                <a:cubicBezTo>
                  <a:pt x="8026610" y="1296661"/>
                  <a:pt x="8025980" y="1316183"/>
                  <a:pt x="8039100" y="1460500"/>
                </a:cubicBezTo>
                <a:cubicBezTo>
                  <a:pt x="8033302" y="1501083"/>
                  <a:pt x="8018638" y="1717323"/>
                  <a:pt x="7975600" y="1803400"/>
                </a:cubicBezTo>
                <a:cubicBezTo>
                  <a:pt x="7966134" y="1822332"/>
                  <a:pt x="7947779" y="1835697"/>
                  <a:pt x="7937500" y="1854200"/>
                </a:cubicBezTo>
                <a:cubicBezTo>
                  <a:pt x="7926429" y="1874128"/>
                  <a:pt x="7923171" y="1897772"/>
                  <a:pt x="7912100" y="1917700"/>
                </a:cubicBezTo>
                <a:cubicBezTo>
                  <a:pt x="7900690" y="1938238"/>
                  <a:pt x="7857176" y="1991403"/>
                  <a:pt x="7835900" y="2006600"/>
                </a:cubicBezTo>
                <a:cubicBezTo>
                  <a:pt x="7820494" y="2017604"/>
                  <a:pt x="7802033" y="2023533"/>
                  <a:pt x="7785100" y="2032000"/>
                </a:cubicBezTo>
                <a:cubicBezTo>
                  <a:pt x="7725833" y="2027767"/>
                  <a:pt x="7666682" y="2017252"/>
                  <a:pt x="7607300" y="2019300"/>
                </a:cubicBezTo>
                <a:cubicBezTo>
                  <a:pt x="7543276" y="2021508"/>
                  <a:pt x="7480440" y="2037357"/>
                  <a:pt x="7416800" y="2044700"/>
                </a:cubicBezTo>
                <a:cubicBezTo>
                  <a:pt x="7370349" y="2050060"/>
                  <a:pt x="7323648" y="2052967"/>
                  <a:pt x="7277100" y="2057400"/>
                </a:cubicBezTo>
                <a:cubicBezTo>
                  <a:pt x="7028288" y="2081096"/>
                  <a:pt x="7277675" y="2059469"/>
                  <a:pt x="6997700" y="2082800"/>
                </a:cubicBezTo>
                <a:cubicBezTo>
                  <a:pt x="6915234" y="2099293"/>
                  <a:pt x="6785511" y="2127207"/>
                  <a:pt x="6705600" y="2133600"/>
                </a:cubicBezTo>
                <a:cubicBezTo>
                  <a:pt x="6549238" y="2146109"/>
                  <a:pt x="6392269" y="2149414"/>
                  <a:pt x="6235700" y="2159000"/>
                </a:cubicBezTo>
                <a:cubicBezTo>
                  <a:pt x="6184819" y="2162115"/>
                  <a:pt x="6133882" y="2165377"/>
                  <a:pt x="6083300" y="2171700"/>
                </a:cubicBezTo>
                <a:cubicBezTo>
                  <a:pt x="6032197" y="2178088"/>
                  <a:pt x="5982371" y="2195345"/>
                  <a:pt x="5930900" y="2197100"/>
                </a:cubicBezTo>
                <a:cubicBezTo>
                  <a:pt x="5609326" y="2208063"/>
                  <a:pt x="5287433" y="2205567"/>
                  <a:pt x="4965700" y="2209800"/>
                </a:cubicBezTo>
                <a:lnTo>
                  <a:pt x="4559300" y="2222500"/>
                </a:lnTo>
                <a:cubicBezTo>
                  <a:pt x="4504159" y="2224951"/>
                  <a:pt x="4449256" y="2231267"/>
                  <a:pt x="4394200" y="2235200"/>
                </a:cubicBezTo>
                <a:cubicBezTo>
                  <a:pt x="4180245" y="2250482"/>
                  <a:pt x="4185834" y="2248793"/>
                  <a:pt x="3949700" y="2260600"/>
                </a:cubicBezTo>
                <a:lnTo>
                  <a:pt x="3111500" y="2247900"/>
                </a:lnTo>
                <a:cubicBezTo>
                  <a:pt x="2690869" y="2238448"/>
                  <a:pt x="2958135" y="2224528"/>
                  <a:pt x="2654300" y="2247900"/>
                </a:cubicBezTo>
                <a:cubicBezTo>
                  <a:pt x="2438400" y="2230967"/>
                  <a:pt x="2221838" y="2221015"/>
                  <a:pt x="2006600" y="2197100"/>
                </a:cubicBezTo>
                <a:cubicBezTo>
                  <a:pt x="1939710" y="2189668"/>
                  <a:pt x="1846873" y="2156558"/>
                  <a:pt x="1778000" y="2133600"/>
                </a:cubicBezTo>
                <a:lnTo>
                  <a:pt x="1536700" y="2146300"/>
                </a:lnTo>
                <a:cubicBezTo>
                  <a:pt x="1490045" y="2149410"/>
                  <a:pt x="1443655" y="2155890"/>
                  <a:pt x="1397000" y="2159000"/>
                </a:cubicBezTo>
                <a:cubicBezTo>
                  <a:pt x="1316634" y="2164358"/>
                  <a:pt x="1236133" y="2167467"/>
                  <a:pt x="1155700" y="2171700"/>
                </a:cubicBezTo>
                <a:lnTo>
                  <a:pt x="800100" y="2120900"/>
                </a:lnTo>
                <a:cubicBezTo>
                  <a:pt x="786884" y="2118768"/>
                  <a:pt x="772893" y="2115981"/>
                  <a:pt x="762000" y="2108200"/>
                </a:cubicBezTo>
                <a:cubicBezTo>
                  <a:pt x="742513" y="2094281"/>
                  <a:pt x="729597" y="2072731"/>
                  <a:pt x="711200" y="2057400"/>
                </a:cubicBezTo>
                <a:cubicBezTo>
                  <a:pt x="574445" y="1943438"/>
                  <a:pt x="612265" y="2008411"/>
                  <a:pt x="469900" y="1841500"/>
                </a:cubicBezTo>
                <a:cubicBezTo>
                  <a:pt x="389665" y="1747431"/>
                  <a:pt x="317687" y="1646620"/>
                  <a:pt x="241300" y="1549400"/>
                </a:cubicBezTo>
                <a:cubicBezTo>
                  <a:pt x="224553" y="1528086"/>
                  <a:pt x="204446" y="1509144"/>
                  <a:pt x="190500" y="1485900"/>
                </a:cubicBezTo>
                <a:cubicBezTo>
                  <a:pt x="85767" y="1311345"/>
                  <a:pt x="246158" y="1584110"/>
                  <a:pt x="88900" y="1282700"/>
                </a:cubicBezTo>
                <a:cubicBezTo>
                  <a:pt x="61696" y="1230559"/>
                  <a:pt x="29633" y="1181100"/>
                  <a:pt x="0" y="1130300"/>
                </a:cubicBezTo>
                <a:cubicBezTo>
                  <a:pt x="4233" y="1066800"/>
                  <a:pt x="5672" y="1003052"/>
                  <a:pt x="12700" y="939800"/>
                </a:cubicBezTo>
                <a:cubicBezTo>
                  <a:pt x="14178" y="926495"/>
                  <a:pt x="22153" y="914687"/>
                  <a:pt x="25400" y="901700"/>
                </a:cubicBezTo>
                <a:cubicBezTo>
                  <a:pt x="30635" y="880759"/>
                  <a:pt x="35247" y="859596"/>
                  <a:pt x="38100" y="838200"/>
                </a:cubicBezTo>
                <a:cubicBezTo>
                  <a:pt x="43723" y="796029"/>
                  <a:pt x="44331" y="753250"/>
                  <a:pt x="50800" y="711200"/>
                </a:cubicBezTo>
                <a:cubicBezTo>
                  <a:pt x="52836" y="697969"/>
                  <a:pt x="56074" y="684239"/>
                  <a:pt x="63500" y="673100"/>
                </a:cubicBezTo>
                <a:cubicBezTo>
                  <a:pt x="73463" y="658156"/>
                  <a:pt x="90102" y="648798"/>
                  <a:pt x="101600" y="635000"/>
                </a:cubicBezTo>
                <a:cubicBezTo>
                  <a:pt x="111371" y="623274"/>
                  <a:pt x="116789" y="608245"/>
                  <a:pt x="127000" y="596900"/>
                </a:cubicBezTo>
                <a:cubicBezTo>
                  <a:pt x="155035" y="565750"/>
                  <a:pt x="215900" y="508000"/>
                  <a:pt x="215900" y="508000"/>
                </a:cubicBezTo>
                <a:cubicBezTo>
                  <a:pt x="226264" y="476908"/>
                  <a:pt x="234383" y="446563"/>
                  <a:pt x="254000" y="419100"/>
                </a:cubicBezTo>
                <a:cubicBezTo>
                  <a:pt x="289291" y="369693"/>
                  <a:pt x="289400" y="384350"/>
                  <a:pt x="342900" y="368300"/>
                </a:cubicBezTo>
                <a:cubicBezTo>
                  <a:pt x="485577" y="325497"/>
                  <a:pt x="362999" y="342900"/>
                  <a:pt x="584200" y="342900"/>
                </a:cubicBezTo>
              </a:path>
            </a:pathLst>
          </a:custGeom>
          <a:ln w="63500">
            <a:solidFill>
              <a:srgbClr val="0099D2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pitchFamily="-1" charset="0"/>
              <a:ea typeface="ヒラギノ角ゴ ProN W3" pitchFamily="-1" charset="-128"/>
              <a:cs typeface="ヒラギノ角ゴ ProN W3" pitchFamily="-1" charset="-128"/>
              <a:sym typeface="Gill Sans" pitchFamily="-1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61ECE8-224F-054B-A71A-D3FEB85D4C2F}"/>
              </a:ext>
            </a:extLst>
          </p:cNvPr>
          <p:cNvSpPr/>
          <p:nvPr/>
        </p:nvSpPr>
        <p:spPr>
          <a:xfrm>
            <a:off x="9166335" y="2126785"/>
            <a:ext cx="71766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>
                <a:solidFill>
                  <a:srgbClr val="343434"/>
                </a:solidFill>
                <a:latin typeface="Cambria" charset="0"/>
                <a:ea typeface="Cambria" charset="0"/>
                <a:cs typeface="Cambria" charset="0"/>
              </a:rPr>
              <a:t>Borducchi</a:t>
            </a:r>
            <a:r>
              <a:rPr lang="en-US" sz="1200" b="1" dirty="0">
                <a:solidFill>
                  <a:srgbClr val="343434"/>
                </a:solidFill>
                <a:latin typeface="Cambria" charset="0"/>
                <a:ea typeface="Cambria" charset="0"/>
                <a:cs typeface="Cambria" charset="0"/>
              </a:rPr>
              <a:t> EN et al, 2016 </a:t>
            </a:r>
            <a:endParaRPr lang="en-US" sz="1200" dirty="0">
              <a:solidFill>
                <a:srgbClr val="343434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0806DA-4DE4-F741-BD4D-7B4EEA99D15C}"/>
              </a:ext>
            </a:extLst>
          </p:cNvPr>
          <p:cNvSpPr txBox="1"/>
          <p:nvPr/>
        </p:nvSpPr>
        <p:spPr>
          <a:xfrm>
            <a:off x="5207432" y="5034733"/>
            <a:ext cx="6791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Eyal</a:t>
            </a:r>
            <a:r>
              <a:rPr lang="en-US" sz="2000" dirty="0"/>
              <a:t> N &amp; </a:t>
            </a:r>
            <a:r>
              <a:rPr lang="en-US" sz="2000" dirty="0" err="1"/>
              <a:t>Deeks</a:t>
            </a:r>
            <a:r>
              <a:rPr lang="en-US" sz="2000" dirty="0"/>
              <a:t> SG. Risk to Nonparticipants in HIV Remission Studies with Treatment Interruption: A Symposium. </a:t>
            </a:r>
            <a:r>
              <a:rPr lang="en-US" sz="2000" i="1" dirty="0"/>
              <a:t>J of Infect Dis,</a:t>
            </a:r>
            <a:r>
              <a:rPr lang="en-US" sz="2000" dirty="0"/>
              <a:t> 2019 August 1; 220(Supp. 1). </a:t>
            </a:r>
          </a:p>
        </p:txBody>
      </p:sp>
    </p:spTree>
    <p:extLst>
      <p:ext uri="{BB962C8B-B14F-4D97-AF65-F5344CB8AC3E}">
        <p14:creationId xmlns:p14="http://schemas.microsoft.com/office/powerpoint/2010/main" val="185430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4064" y="1680460"/>
            <a:ext cx="8251031" cy="4018359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343434"/>
                </a:solidFill>
              </a:rPr>
              <a:t>Risk to </a:t>
            </a:r>
            <a:r>
              <a:rPr lang="en-US" b="1" dirty="0">
                <a:solidFill>
                  <a:srgbClr val="343434"/>
                </a:solidFill>
              </a:rPr>
              <a:t>active/control participants </a:t>
            </a:r>
            <a:r>
              <a:rPr lang="en-US" dirty="0">
                <a:solidFill>
                  <a:srgbClr val="343434"/>
                </a:solidFill>
              </a:rPr>
              <a:t>(=acute retroviral syndrome; selection of drug-resistant HIV; immunodeficiency and irreversible harm to immune system; reseeding of reservoir) is serious, but usually: </a:t>
            </a:r>
          </a:p>
          <a:p>
            <a:pPr lvl="1"/>
            <a:r>
              <a:rPr lang="en-US" dirty="0">
                <a:solidFill>
                  <a:srgbClr val="343434"/>
                </a:solidFill>
              </a:rPr>
              <a:t>Known to researchers and in that respect somewhat manageable;</a:t>
            </a:r>
          </a:p>
          <a:p>
            <a:pPr lvl="1"/>
            <a:r>
              <a:rPr lang="en-US" dirty="0">
                <a:solidFill>
                  <a:srgbClr val="343434"/>
                </a:solidFill>
              </a:rPr>
              <a:t>Something that candidate participants can consent to with relative comprehension (compared to e.g. toxicity from unfamiliar drugs);</a:t>
            </a:r>
          </a:p>
          <a:p>
            <a:pPr lvl="1"/>
            <a:r>
              <a:rPr lang="en-US" dirty="0">
                <a:solidFill>
                  <a:srgbClr val="343434"/>
                </a:solidFill>
              </a:rPr>
              <a:t>Like other challenges in research ethics.</a:t>
            </a:r>
          </a:p>
          <a:p>
            <a:pPr lvl="1">
              <a:spcBef>
                <a:spcPts val="672"/>
              </a:spcBef>
            </a:pPr>
            <a:endParaRPr lang="en-US" dirty="0">
              <a:solidFill>
                <a:srgbClr val="343434"/>
              </a:solidFill>
            </a:endParaRPr>
          </a:p>
          <a:p>
            <a:r>
              <a:rPr lang="en-US" dirty="0">
                <a:solidFill>
                  <a:srgbClr val="343434"/>
                </a:solidFill>
              </a:rPr>
              <a:t>Risk to </a:t>
            </a:r>
            <a:r>
              <a:rPr lang="en-US" b="1" dirty="0">
                <a:solidFill>
                  <a:srgbClr val="343434"/>
                </a:solidFill>
              </a:rPr>
              <a:t>seronegative</a:t>
            </a:r>
            <a:r>
              <a:rPr lang="en-US" dirty="0">
                <a:solidFill>
                  <a:srgbClr val="343434"/>
                </a:solidFill>
              </a:rPr>
              <a:t> </a:t>
            </a:r>
            <a:r>
              <a:rPr lang="en-US" b="1" dirty="0">
                <a:solidFill>
                  <a:srgbClr val="343434"/>
                </a:solidFill>
              </a:rPr>
              <a:t>sex partners </a:t>
            </a:r>
            <a:r>
              <a:rPr lang="en-US" dirty="0">
                <a:solidFill>
                  <a:srgbClr val="343434"/>
                </a:solidFill>
              </a:rPr>
              <a:t>(=HIV infection): </a:t>
            </a:r>
          </a:p>
          <a:p>
            <a:pPr lvl="1"/>
            <a:r>
              <a:rPr lang="en-US" dirty="0">
                <a:solidFill>
                  <a:srgbClr val="343434"/>
                </a:solidFill>
              </a:rPr>
              <a:t>In the case of unstable sexual relationships--often unknown to researchers—the infection might remain untreated!</a:t>
            </a:r>
          </a:p>
          <a:p>
            <a:pPr lvl="1"/>
            <a:r>
              <a:rPr lang="en-US" dirty="0">
                <a:solidFill>
                  <a:srgbClr val="343434"/>
                </a:solidFill>
              </a:rPr>
              <a:t>Not something that participants’ consent justifies. </a:t>
            </a:r>
          </a:p>
          <a:p>
            <a:pPr lvl="1"/>
            <a:r>
              <a:rPr lang="en-US" dirty="0">
                <a:solidFill>
                  <a:srgbClr val="343434"/>
                </a:solidFill>
              </a:rPr>
              <a:t>Not what research ethics/regulation is classically about. </a:t>
            </a:r>
          </a:p>
        </p:txBody>
      </p:sp>
      <p:sp>
        <p:nvSpPr>
          <p:cNvPr id="5" name="Freeform 4"/>
          <p:cNvSpPr/>
          <p:nvPr/>
        </p:nvSpPr>
        <p:spPr bwMode="auto">
          <a:xfrm>
            <a:off x="1311556" y="3528632"/>
            <a:ext cx="9905084" cy="1936503"/>
          </a:xfrm>
          <a:custGeom>
            <a:avLst/>
            <a:gdLst>
              <a:gd name="connsiteX0" fmla="*/ 279400 w 8039100"/>
              <a:gd name="connsiteY0" fmla="*/ 685800 h 2260600"/>
              <a:gd name="connsiteX1" fmla="*/ 711200 w 8039100"/>
              <a:gd name="connsiteY1" fmla="*/ 279400 h 2260600"/>
              <a:gd name="connsiteX2" fmla="*/ 939800 w 8039100"/>
              <a:gd name="connsiteY2" fmla="*/ 203200 h 2260600"/>
              <a:gd name="connsiteX3" fmla="*/ 1143000 w 8039100"/>
              <a:gd name="connsiteY3" fmla="*/ 127000 h 2260600"/>
              <a:gd name="connsiteX4" fmla="*/ 1231900 w 8039100"/>
              <a:gd name="connsiteY4" fmla="*/ 114300 h 2260600"/>
              <a:gd name="connsiteX5" fmla="*/ 1358900 w 8039100"/>
              <a:gd name="connsiteY5" fmla="*/ 88900 h 2260600"/>
              <a:gd name="connsiteX6" fmla="*/ 1651000 w 8039100"/>
              <a:gd name="connsiteY6" fmla="*/ 38100 h 2260600"/>
              <a:gd name="connsiteX7" fmla="*/ 1803400 w 8039100"/>
              <a:gd name="connsiteY7" fmla="*/ 12700 h 2260600"/>
              <a:gd name="connsiteX8" fmla="*/ 1917700 w 8039100"/>
              <a:gd name="connsiteY8" fmla="*/ 0 h 2260600"/>
              <a:gd name="connsiteX9" fmla="*/ 3111500 w 8039100"/>
              <a:gd name="connsiteY9" fmla="*/ 25400 h 2260600"/>
              <a:gd name="connsiteX10" fmla="*/ 3429000 w 8039100"/>
              <a:gd name="connsiteY10" fmla="*/ 88900 h 2260600"/>
              <a:gd name="connsiteX11" fmla="*/ 4140200 w 8039100"/>
              <a:gd name="connsiteY11" fmla="*/ 292100 h 2260600"/>
              <a:gd name="connsiteX12" fmla="*/ 4851400 w 8039100"/>
              <a:gd name="connsiteY12" fmla="*/ 177800 h 2260600"/>
              <a:gd name="connsiteX13" fmla="*/ 5359400 w 8039100"/>
              <a:gd name="connsiteY13" fmla="*/ 139700 h 2260600"/>
              <a:gd name="connsiteX14" fmla="*/ 6070600 w 8039100"/>
              <a:gd name="connsiteY14" fmla="*/ 177800 h 2260600"/>
              <a:gd name="connsiteX15" fmla="*/ 6311900 w 8039100"/>
              <a:gd name="connsiteY15" fmla="*/ 292100 h 2260600"/>
              <a:gd name="connsiteX16" fmla="*/ 6553200 w 8039100"/>
              <a:gd name="connsiteY16" fmla="*/ 406400 h 2260600"/>
              <a:gd name="connsiteX17" fmla="*/ 6680200 w 8039100"/>
              <a:gd name="connsiteY17" fmla="*/ 482600 h 2260600"/>
              <a:gd name="connsiteX18" fmla="*/ 6718300 w 8039100"/>
              <a:gd name="connsiteY18" fmla="*/ 508000 h 2260600"/>
              <a:gd name="connsiteX19" fmla="*/ 6794500 w 8039100"/>
              <a:gd name="connsiteY19" fmla="*/ 533400 h 2260600"/>
              <a:gd name="connsiteX20" fmla="*/ 6858000 w 8039100"/>
              <a:gd name="connsiteY20" fmla="*/ 558800 h 2260600"/>
              <a:gd name="connsiteX21" fmla="*/ 6908800 w 8039100"/>
              <a:gd name="connsiteY21" fmla="*/ 571500 h 2260600"/>
              <a:gd name="connsiteX22" fmla="*/ 7086600 w 8039100"/>
              <a:gd name="connsiteY22" fmla="*/ 660400 h 2260600"/>
              <a:gd name="connsiteX23" fmla="*/ 7239000 w 8039100"/>
              <a:gd name="connsiteY23" fmla="*/ 749300 h 2260600"/>
              <a:gd name="connsiteX24" fmla="*/ 7569200 w 8039100"/>
              <a:gd name="connsiteY24" fmla="*/ 876300 h 2260600"/>
              <a:gd name="connsiteX25" fmla="*/ 7747000 w 8039100"/>
              <a:gd name="connsiteY25" fmla="*/ 965200 h 2260600"/>
              <a:gd name="connsiteX26" fmla="*/ 7988300 w 8039100"/>
              <a:gd name="connsiteY26" fmla="*/ 1092200 h 2260600"/>
              <a:gd name="connsiteX27" fmla="*/ 8001000 w 8039100"/>
              <a:gd name="connsiteY27" fmla="*/ 1143000 h 2260600"/>
              <a:gd name="connsiteX28" fmla="*/ 8039100 w 8039100"/>
              <a:gd name="connsiteY28" fmla="*/ 1460500 h 2260600"/>
              <a:gd name="connsiteX29" fmla="*/ 7975600 w 8039100"/>
              <a:gd name="connsiteY29" fmla="*/ 1803400 h 2260600"/>
              <a:gd name="connsiteX30" fmla="*/ 7937500 w 8039100"/>
              <a:gd name="connsiteY30" fmla="*/ 1854200 h 2260600"/>
              <a:gd name="connsiteX31" fmla="*/ 7912100 w 8039100"/>
              <a:gd name="connsiteY31" fmla="*/ 1917700 h 2260600"/>
              <a:gd name="connsiteX32" fmla="*/ 7835900 w 8039100"/>
              <a:gd name="connsiteY32" fmla="*/ 2006600 h 2260600"/>
              <a:gd name="connsiteX33" fmla="*/ 7785100 w 8039100"/>
              <a:gd name="connsiteY33" fmla="*/ 2032000 h 2260600"/>
              <a:gd name="connsiteX34" fmla="*/ 7607300 w 8039100"/>
              <a:gd name="connsiteY34" fmla="*/ 2019300 h 2260600"/>
              <a:gd name="connsiteX35" fmla="*/ 7416800 w 8039100"/>
              <a:gd name="connsiteY35" fmla="*/ 2044700 h 2260600"/>
              <a:gd name="connsiteX36" fmla="*/ 7277100 w 8039100"/>
              <a:gd name="connsiteY36" fmla="*/ 2057400 h 2260600"/>
              <a:gd name="connsiteX37" fmla="*/ 6997700 w 8039100"/>
              <a:gd name="connsiteY37" fmla="*/ 2082800 h 2260600"/>
              <a:gd name="connsiteX38" fmla="*/ 6705600 w 8039100"/>
              <a:gd name="connsiteY38" fmla="*/ 2133600 h 2260600"/>
              <a:gd name="connsiteX39" fmla="*/ 6235700 w 8039100"/>
              <a:gd name="connsiteY39" fmla="*/ 2159000 h 2260600"/>
              <a:gd name="connsiteX40" fmla="*/ 6083300 w 8039100"/>
              <a:gd name="connsiteY40" fmla="*/ 2171700 h 2260600"/>
              <a:gd name="connsiteX41" fmla="*/ 5930900 w 8039100"/>
              <a:gd name="connsiteY41" fmla="*/ 2197100 h 2260600"/>
              <a:gd name="connsiteX42" fmla="*/ 4965700 w 8039100"/>
              <a:gd name="connsiteY42" fmla="*/ 2209800 h 2260600"/>
              <a:gd name="connsiteX43" fmla="*/ 4559300 w 8039100"/>
              <a:gd name="connsiteY43" fmla="*/ 2222500 h 2260600"/>
              <a:gd name="connsiteX44" fmla="*/ 4394200 w 8039100"/>
              <a:gd name="connsiteY44" fmla="*/ 2235200 h 2260600"/>
              <a:gd name="connsiteX45" fmla="*/ 3949700 w 8039100"/>
              <a:gd name="connsiteY45" fmla="*/ 2260600 h 2260600"/>
              <a:gd name="connsiteX46" fmla="*/ 3111500 w 8039100"/>
              <a:gd name="connsiteY46" fmla="*/ 2247900 h 2260600"/>
              <a:gd name="connsiteX47" fmla="*/ 2654300 w 8039100"/>
              <a:gd name="connsiteY47" fmla="*/ 2247900 h 2260600"/>
              <a:gd name="connsiteX48" fmla="*/ 2006600 w 8039100"/>
              <a:gd name="connsiteY48" fmla="*/ 2197100 h 2260600"/>
              <a:gd name="connsiteX49" fmla="*/ 1778000 w 8039100"/>
              <a:gd name="connsiteY49" fmla="*/ 2133600 h 2260600"/>
              <a:gd name="connsiteX50" fmla="*/ 1536700 w 8039100"/>
              <a:gd name="connsiteY50" fmla="*/ 2146300 h 2260600"/>
              <a:gd name="connsiteX51" fmla="*/ 1397000 w 8039100"/>
              <a:gd name="connsiteY51" fmla="*/ 2159000 h 2260600"/>
              <a:gd name="connsiteX52" fmla="*/ 1155700 w 8039100"/>
              <a:gd name="connsiteY52" fmla="*/ 2171700 h 2260600"/>
              <a:gd name="connsiteX53" fmla="*/ 800100 w 8039100"/>
              <a:gd name="connsiteY53" fmla="*/ 2120900 h 2260600"/>
              <a:gd name="connsiteX54" fmla="*/ 762000 w 8039100"/>
              <a:gd name="connsiteY54" fmla="*/ 2108200 h 2260600"/>
              <a:gd name="connsiteX55" fmla="*/ 711200 w 8039100"/>
              <a:gd name="connsiteY55" fmla="*/ 2057400 h 2260600"/>
              <a:gd name="connsiteX56" fmla="*/ 469900 w 8039100"/>
              <a:gd name="connsiteY56" fmla="*/ 1841500 h 2260600"/>
              <a:gd name="connsiteX57" fmla="*/ 241300 w 8039100"/>
              <a:gd name="connsiteY57" fmla="*/ 1549400 h 2260600"/>
              <a:gd name="connsiteX58" fmla="*/ 190500 w 8039100"/>
              <a:gd name="connsiteY58" fmla="*/ 1485900 h 2260600"/>
              <a:gd name="connsiteX59" fmla="*/ 88900 w 8039100"/>
              <a:gd name="connsiteY59" fmla="*/ 1282700 h 2260600"/>
              <a:gd name="connsiteX60" fmla="*/ 0 w 8039100"/>
              <a:gd name="connsiteY60" fmla="*/ 1130300 h 2260600"/>
              <a:gd name="connsiteX61" fmla="*/ 12700 w 8039100"/>
              <a:gd name="connsiteY61" fmla="*/ 939800 h 2260600"/>
              <a:gd name="connsiteX62" fmla="*/ 25400 w 8039100"/>
              <a:gd name="connsiteY62" fmla="*/ 901700 h 2260600"/>
              <a:gd name="connsiteX63" fmla="*/ 38100 w 8039100"/>
              <a:gd name="connsiteY63" fmla="*/ 838200 h 2260600"/>
              <a:gd name="connsiteX64" fmla="*/ 50800 w 8039100"/>
              <a:gd name="connsiteY64" fmla="*/ 711200 h 2260600"/>
              <a:gd name="connsiteX65" fmla="*/ 63500 w 8039100"/>
              <a:gd name="connsiteY65" fmla="*/ 673100 h 2260600"/>
              <a:gd name="connsiteX66" fmla="*/ 101600 w 8039100"/>
              <a:gd name="connsiteY66" fmla="*/ 635000 h 2260600"/>
              <a:gd name="connsiteX67" fmla="*/ 127000 w 8039100"/>
              <a:gd name="connsiteY67" fmla="*/ 596900 h 2260600"/>
              <a:gd name="connsiteX68" fmla="*/ 215900 w 8039100"/>
              <a:gd name="connsiteY68" fmla="*/ 508000 h 2260600"/>
              <a:gd name="connsiteX69" fmla="*/ 254000 w 8039100"/>
              <a:gd name="connsiteY69" fmla="*/ 419100 h 2260600"/>
              <a:gd name="connsiteX70" fmla="*/ 342900 w 8039100"/>
              <a:gd name="connsiteY70" fmla="*/ 368300 h 2260600"/>
              <a:gd name="connsiteX71" fmla="*/ 584200 w 8039100"/>
              <a:gd name="connsiteY71" fmla="*/ 342900 h 226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8039100" h="2260600">
                <a:moveTo>
                  <a:pt x="279400" y="685800"/>
                </a:moveTo>
                <a:cubicBezTo>
                  <a:pt x="423333" y="550333"/>
                  <a:pt x="551614" y="396021"/>
                  <a:pt x="711200" y="279400"/>
                </a:cubicBezTo>
                <a:cubicBezTo>
                  <a:pt x="776051" y="232009"/>
                  <a:pt x="865223" y="233031"/>
                  <a:pt x="939800" y="203200"/>
                </a:cubicBezTo>
                <a:cubicBezTo>
                  <a:pt x="968372" y="191771"/>
                  <a:pt x="1095942" y="137860"/>
                  <a:pt x="1143000" y="127000"/>
                </a:cubicBezTo>
                <a:cubicBezTo>
                  <a:pt x="1172168" y="120269"/>
                  <a:pt x="1202421" y="119502"/>
                  <a:pt x="1231900" y="114300"/>
                </a:cubicBezTo>
                <a:cubicBezTo>
                  <a:pt x="1274415" y="106797"/>
                  <a:pt x="1316425" y="96623"/>
                  <a:pt x="1358900" y="88900"/>
                </a:cubicBezTo>
                <a:lnTo>
                  <a:pt x="1651000" y="38100"/>
                </a:lnTo>
                <a:cubicBezTo>
                  <a:pt x="1701760" y="29398"/>
                  <a:pt x="1752214" y="18387"/>
                  <a:pt x="1803400" y="12700"/>
                </a:cubicBezTo>
                <a:lnTo>
                  <a:pt x="1917700" y="0"/>
                </a:lnTo>
                <a:cubicBezTo>
                  <a:pt x="2315633" y="8467"/>
                  <a:pt x="2714163" y="2027"/>
                  <a:pt x="3111500" y="25400"/>
                </a:cubicBezTo>
                <a:cubicBezTo>
                  <a:pt x="3219243" y="31738"/>
                  <a:pt x="3324293" y="62723"/>
                  <a:pt x="3429000" y="88900"/>
                </a:cubicBezTo>
                <a:cubicBezTo>
                  <a:pt x="3727449" y="163512"/>
                  <a:pt x="3886818" y="214136"/>
                  <a:pt x="4140200" y="292100"/>
                </a:cubicBezTo>
                <a:cubicBezTo>
                  <a:pt x="4377267" y="254000"/>
                  <a:pt x="4612277" y="199538"/>
                  <a:pt x="4851400" y="177800"/>
                </a:cubicBezTo>
                <a:cubicBezTo>
                  <a:pt x="5206804" y="145491"/>
                  <a:pt x="5037427" y="157587"/>
                  <a:pt x="5359400" y="139700"/>
                </a:cubicBezTo>
                <a:cubicBezTo>
                  <a:pt x="5596467" y="152400"/>
                  <a:pt x="5834479" y="153131"/>
                  <a:pt x="6070600" y="177800"/>
                </a:cubicBezTo>
                <a:cubicBezTo>
                  <a:pt x="6188018" y="190068"/>
                  <a:pt x="6216492" y="244396"/>
                  <a:pt x="6311900" y="292100"/>
                </a:cubicBezTo>
                <a:cubicBezTo>
                  <a:pt x="6685369" y="478834"/>
                  <a:pt x="6055882" y="122218"/>
                  <a:pt x="6553200" y="406400"/>
                </a:cubicBezTo>
                <a:cubicBezTo>
                  <a:pt x="6596064" y="430894"/>
                  <a:pt x="6639123" y="455215"/>
                  <a:pt x="6680200" y="482600"/>
                </a:cubicBezTo>
                <a:cubicBezTo>
                  <a:pt x="6692900" y="491067"/>
                  <a:pt x="6704352" y="501801"/>
                  <a:pt x="6718300" y="508000"/>
                </a:cubicBezTo>
                <a:cubicBezTo>
                  <a:pt x="6742766" y="518874"/>
                  <a:pt x="6769641" y="523456"/>
                  <a:pt x="6794500" y="533400"/>
                </a:cubicBezTo>
                <a:cubicBezTo>
                  <a:pt x="6815667" y="541867"/>
                  <a:pt x="6836373" y="551591"/>
                  <a:pt x="6858000" y="558800"/>
                </a:cubicBezTo>
                <a:cubicBezTo>
                  <a:pt x="6874559" y="564320"/>
                  <a:pt x="6892850" y="564411"/>
                  <a:pt x="6908800" y="571500"/>
                </a:cubicBezTo>
                <a:cubicBezTo>
                  <a:pt x="6969351" y="598412"/>
                  <a:pt x="7028258" y="628985"/>
                  <a:pt x="7086600" y="660400"/>
                </a:cubicBezTo>
                <a:cubicBezTo>
                  <a:pt x="7138382" y="688282"/>
                  <a:pt x="7185316" y="725283"/>
                  <a:pt x="7239000" y="749300"/>
                </a:cubicBezTo>
                <a:cubicBezTo>
                  <a:pt x="7346646" y="797457"/>
                  <a:pt x="7463723" y="823561"/>
                  <a:pt x="7569200" y="876300"/>
                </a:cubicBezTo>
                <a:cubicBezTo>
                  <a:pt x="7628467" y="905933"/>
                  <a:pt x="7688591" y="933910"/>
                  <a:pt x="7747000" y="965200"/>
                </a:cubicBezTo>
                <a:cubicBezTo>
                  <a:pt x="7996592" y="1098910"/>
                  <a:pt x="7844056" y="1034502"/>
                  <a:pt x="7988300" y="1092200"/>
                </a:cubicBezTo>
                <a:cubicBezTo>
                  <a:pt x="7992533" y="1109133"/>
                  <a:pt x="7998131" y="1125783"/>
                  <a:pt x="8001000" y="1143000"/>
                </a:cubicBezTo>
                <a:cubicBezTo>
                  <a:pt x="8026610" y="1296661"/>
                  <a:pt x="8025980" y="1316183"/>
                  <a:pt x="8039100" y="1460500"/>
                </a:cubicBezTo>
                <a:cubicBezTo>
                  <a:pt x="8033302" y="1501083"/>
                  <a:pt x="8018638" y="1717323"/>
                  <a:pt x="7975600" y="1803400"/>
                </a:cubicBezTo>
                <a:cubicBezTo>
                  <a:pt x="7966134" y="1822332"/>
                  <a:pt x="7947779" y="1835697"/>
                  <a:pt x="7937500" y="1854200"/>
                </a:cubicBezTo>
                <a:cubicBezTo>
                  <a:pt x="7926429" y="1874128"/>
                  <a:pt x="7923171" y="1897772"/>
                  <a:pt x="7912100" y="1917700"/>
                </a:cubicBezTo>
                <a:cubicBezTo>
                  <a:pt x="7900690" y="1938238"/>
                  <a:pt x="7857176" y="1991403"/>
                  <a:pt x="7835900" y="2006600"/>
                </a:cubicBezTo>
                <a:cubicBezTo>
                  <a:pt x="7820494" y="2017604"/>
                  <a:pt x="7802033" y="2023533"/>
                  <a:pt x="7785100" y="2032000"/>
                </a:cubicBezTo>
                <a:cubicBezTo>
                  <a:pt x="7725833" y="2027767"/>
                  <a:pt x="7666682" y="2017252"/>
                  <a:pt x="7607300" y="2019300"/>
                </a:cubicBezTo>
                <a:cubicBezTo>
                  <a:pt x="7543276" y="2021508"/>
                  <a:pt x="7480440" y="2037357"/>
                  <a:pt x="7416800" y="2044700"/>
                </a:cubicBezTo>
                <a:cubicBezTo>
                  <a:pt x="7370349" y="2050060"/>
                  <a:pt x="7323648" y="2052967"/>
                  <a:pt x="7277100" y="2057400"/>
                </a:cubicBezTo>
                <a:cubicBezTo>
                  <a:pt x="7028288" y="2081096"/>
                  <a:pt x="7277675" y="2059469"/>
                  <a:pt x="6997700" y="2082800"/>
                </a:cubicBezTo>
                <a:cubicBezTo>
                  <a:pt x="6915234" y="2099293"/>
                  <a:pt x="6785511" y="2127207"/>
                  <a:pt x="6705600" y="2133600"/>
                </a:cubicBezTo>
                <a:cubicBezTo>
                  <a:pt x="6549238" y="2146109"/>
                  <a:pt x="6392269" y="2149414"/>
                  <a:pt x="6235700" y="2159000"/>
                </a:cubicBezTo>
                <a:cubicBezTo>
                  <a:pt x="6184819" y="2162115"/>
                  <a:pt x="6133882" y="2165377"/>
                  <a:pt x="6083300" y="2171700"/>
                </a:cubicBezTo>
                <a:cubicBezTo>
                  <a:pt x="6032197" y="2178088"/>
                  <a:pt x="5982371" y="2195345"/>
                  <a:pt x="5930900" y="2197100"/>
                </a:cubicBezTo>
                <a:cubicBezTo>
                  <a:pt x="5609326" y="2208063"/>
                  <a:pt x="5287433" y="2205567"/>
                  <a:pt x="4965700" y="2209800"/>
                </a:cubicBezTo>
                <a:lnTo>
                  <a:pt x="4559300" y="2222500"/>
                </a:lnTo>
                <a:cubicBezTo>
                  <a:pt x="4504159" y="2224951"/>
                  <a:pt x="4449256" y="2231267"/>
                  <a:pt x="4394200" y="2235200"/>
                </a:cubicBezTo>
                <a:cubicBezTo>
                  <a:pt x="4180245" y="2250482"/>
                  <a:pt x="4185834" y="2248793"/>
                  <a:pt x="3949700" y="2260600"/>
                </a:cubicBezTo>
                <a:lnTo>
                  <a:pt x="3111500" y="2247900"/>
                </a:lnTo>
                <a:cubicBezTo>
                  <a:pt x="2690869" y="2238448"/>
                  <a:pt x="2958135" y="2224528"/>
                  <a:pt x="2654300" y="2247900"/>
                </a:cubicBezTo>
                <a:cubicBezTo>
                  <a:pt x="2438400" y="2230967"/>
                  <a:pt x="2221838" y="2221015"/>
                  <a:pt x="2006600" y="2197100"/>
                </a:cubicBezTo>
                <a:cubicBezTo>
                  <a:pt x="1939710" y="2189668"/>
                  <a:pt x="1846873" y="2156558"/>
                  <a:pt x="1778000" y="2133600"/>
                </a:cubicBezTo>
                <a:lnTo>
                  <a:pt x="1536700" y="2146300"/>
                </a:lnTo>
                <a:cubicBezTo>
                  <a:pt x="1490045" y="2149410"/>
                  <a:pt x="1443655" y="2155890"/>
                  <a:pt x="1397000" y="2159000"/>
                </a:cubicBezTo>
                <a:cubicBezTo>
                  <a:pt x="1316634" y="2164358"/>
                  <a:pt x="1236133" y="2167467"/>
                  <a:pt x="1155700" y="2171700"/>
                </a:cubicBezTo>
                <a:lnTo>
                  <a:pt x="800100" y="2120900"/>
                </a:lnTo>
                <a:cubicBezTo>
                  <a:pt x="786884" y="2118768"/>
                  <a:pt x="772893" y="2115981"/>
                  <a:pt x="762000" y="2108200"/>
                </a:cubicBezTo>
                <a:cubicBezTo>
                  <a:pt x="742513" y="2094281"/>
                  <a:pt x="729597" y="2072731"/>
                  <a:pt x="711200" y="2057400"/>
                </a:cubicBezTo>
                <a:cubicBezTo>
                  <a:pt x="574445" y="1943438"/>
                  <a:pt x="612265" y="2008411"/>
                  <a:pt x="469900" y="1841500"/>
                </a:cubicBezTo>
                <a:cubicBezTo>
                  <a:pt x="389665" y="1747431"/>
                  <a:pt x="317687" y="1646620"/>
                  <a:pt x="241300" y="1549400"/>
                </a:cubicBezTo>
                <a:cubicBezTo>
                  <a:pt x="224553" y="1528086"/>
                  <a:pt x="204446" y="1509144"/>
                  <a:pt x="190500" y="1485900"/>
                </a:cubicBezTo>
                <a:cubicBezTo>
                  <a:pt x="85767" y="1311345"/>
                  <a:pt x="246158" y="1584110"/>
                  <a:pt x="88900" y="1282700"/>
                </a:cubicBezTo>
                <a:cubicBezTo>
                  <a:pt x="61696" y="1230559"/>
                  <a:pt x="29633" y="1181100"/>
                  <a:pt x="0" y="1130300"/>
                </a:cubicBezTo>
                <a:cubicBezTo>
                  <a:pt x="4233" y="1066800"/>
                  <a:pt x="5672" y="1003052"/>
                  <a:pt x="12700" y="939800"/>
                </a:cubicBezTo>
                <a:cubicBezTo>
                  <a:pt x="14178" y="926495"/>
                  <a:pt x="22153" y="914687"/>
                  <a:pt x="25400" y="901700"/>
                </a:cubicBezTo>
                <a:cubicBezTo>
                  <a:pt x="30635" y="880759"/>
                  <a:pt x="35247" y="859596"/>
                  <a:pt x="38100" y="838200"/>
                </a:cubicBezTo>
                <a:cubicBezTo>
                  <a:pt x="43723" y="796029"/>
                  <a:pt x="44331" y="753250"/>
                  <a:pt x="50800" y="711200"/>
                </a:cubicBezTo>
                <a:cubicBezTo>
                  <a:pt x="52836" y="697969"/>
                  <a:pt x="56074" y="684239"/>
                  <a:pt x="63500" y="673100"/>
                </a:cubicBezTo>
                <a:cubicBezTo>
                  <a:pt x="73463" y="658156"/>
                  <a:pt x="90102" y="648798"/>
                  <a:pt x="101600" y="635000"/>
                </a:cubicBezTo>
                <a:cubicBezTo>
                  <a:pt x="111371" y="623274"/>
                  <a:pt x="116789" y="608245"/>
                  <a:pt x="127000" y="596900"/>
                </a:cubicBezTo>
                <a:cubicBezTo>
                  <a:pt x="155035" y="565750"/>
                  <a:pt x="215900" y="508000"/>
                  <a:pt x="215900" y="508000"/>
                </a:cubicBezTo>
                <a:cubicBezTo>
                  <a:pt x="226264" y="476908"/>
                  <a:pt x="234383" y="446563"/>
                  <a:pt x="254000" y="419100"/>
                </a:cubicBezTo>
                <a:cubicBezTo>
                  <a:pt x="289291" y="369693"/>
                  <a:pt x="289400" y="384350"/>
                  <a:pt x="342900" y="368300"/>
                </a:cubicBezTo>
                <a:cubicBezTo>
                  <a:pt x="485577" y="325497"/>
                  <a:pt x="362999" y="342900"/>
                  <a:pt x="584200" y="342900"/>
                </a:cubicBezTo>
              </a:path>
            </a:pathLst>
          </a:custGeom>
          <a:ln w="63500">
            <a:solidFill>
              <a:srgbClr val="0099D2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pitchFamily="-1" charset="0"/>
              <a:ea typeface="ヒラギノ角ゴ ProN W3" pitchFamily="-1" charset="-128"/>
              <a:cs typeface="ヒラギノ角ゴ ProN W3" pitchFamily="-1" charset="-128"/>
              <a:sym typeface="Gill Sans" pitchFamily="-1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70486" y="140989"/>
            <a:ext cx="8304609" cy="1553766"/>
          </a:xfrm>
        </p:spPr>
        <p:txBody>
          <a:bodyPr>
            <a:normAutofit fontScale="90000"/>
          </a:bodyPr>
          <a:lstStyle/>
          <a:p>
            <a:r>
              <a:rPr lang="en-US" dirty="0"/>
              <a:t>HIV remission studies with ATI are risky </a:t>
            </a:r>
            <a:br>
              <a:rPr lang="en-US" dirty="0"/>
            </a:br>
            <a:r>
              <a:rPr lang="en-US" dirty="0"/>
              <a:t>for both participants and sexual partners</a:t>
            </a:r>
          </a:p>
        </p:txBody>
      </p:sp>
    </p:spTree>
    <p:extLst>
      <p:ext uri="{BB962C8B-B14F-4D97-AF65-F5344CB8AC3E}">
        <p14:creationId xmlns:p14="http://schemas.microsoft.com/office/powerpoint/2010/main" val="27485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ED315-FD49-3E42-92A3-DA0B4AF55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 least one partner in stable relationship was infected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1F55B-3038-6443-97B8-3AED42CB5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500" dirty="0" err="1"/>
              <a:t>Lelièvre</a:t>
            </a:r>
            <a:r>
              <a:rPr lang="en-US" sz="2500" dirty="0"/>
              <a:t> JD, </a:t>
            </a:r>
            <a:r>
              <a:rPr lang="en-US" sz="2500" dirty="0" err="1"/>
              <a:t>Hocqueloux</a:t>
            </a:r>
            <a:r>
              <a:rPr lang="en-US" sz="2500" dirty="0"/>
              <a:t> L. Unintended HIV-1 Transmission to a Sex Partner in a Study of a Therapeutic Vaccine Candidate, </a:t>
            </a:r>
            <a:r>
              <a:rPr lang="en-US" sz="2500" i="1" dirty="0"/>
              <a:t>J of Infect Dis</a:t>
            </a:r>
            <a:r>
              <a:rPr lang="en-US" sz="2500" dirty="0"/>
              <a:t>, 2019 August 1; 220(Supp. 1).</a:t>
            </a:r>
          </a:p>
          <a:p>
            <a:endParaRPr lang="en-US" dirty="0"/>
          </a:p>
          <a:p>
            <a:r>
              <a:rPr lang="en-US" dirty="0"/>
              <a:t>How many partners in unstable relationships have been infected in such trials, and may remain untreated?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88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BTW additional studies risk infecting nonparticipants </a:t>
            </a:r>
            <a:r>
              <a:rPr lang="en-US" dirty="0" err="1"/>
              <a:t>eg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Challenge studies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(Shah et al, </a:t>
            </a:r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Science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2018)</a:t>
            </a:r>
          </a:p>
          <a:p>
            <a:pPr>
              <a:spcBef>
                <a:spcPts val="1125"/>
              </a:spcBef>
            </a:pPr>
            <a:r>
              <a:rPr lang="en-US" sz="2400" dirty="0"/>
              <a:t>HIV treatment-as-prevention trials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Bärnighausen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Clin Trials forthcoming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2019)</a:t>
            </a:r>
          </a:p>
          <a:p>
            <a:pPr>
              <a:spcBef>
                <a:spcPts val="1125"/>
              </a:spcBef>
            </a:pPr>
            <a:r>
              <a:rPr lang="en-US" sz="2400" dirty="0"/>
              <a:t>Xenotransplantation studies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(Barker &amp;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Polcrack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Med Health Care </a:t>
            </a:r>
            <a:r>
              <a:rPr lang="en-US" sz="2400" i="1" dirty="0" err="1">
                <a:solidFill>
                  <a:schemeClr val="bg1">
                    <a:lumMod val="50000"/>
                  </a:schemeClr>
                </a:solidFill>
              </a:rPr>
              <a:t>Philos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2001)</a:t>
            </a:r>
          </a:p>
          <a:p>
            <a:pPr>
              <a:spcBef>
                <a:spcPts val="1125"/>
              </a:spcBef>
            </a:pPr>
            <a:r>
              <a:rPr lang="en-US" sz="2400" dirty="0"/>
              <a:t>Gain of function studies without human participants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(Evans,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Lipsitch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&amp; Levinson, </a:t>
            </a:r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JME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2015)</a:t>
            </a:r>
          </a:p>
        </p:txBody>
      </p:sp>
    </p:spTree>
    <p:extLst>
      <p:ext uri="{BB962C8B-B14F-4D97-AF65-F5344CB8AC3E}">
        <p14:creationId xmlns:p14="http://schemas.microsoft.com/office/powerpoint/2010/main" val="197488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8613" r="-18613"/>
          <a:stretch>
            <a:fillRect/>
          </a:stretch>
        </p:blipFill>
        <p:spPr>
          <a:xfrm>
            <a:off x="1072736" y="355600"/>
            <a:ext cx="9745683" cy="487284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 rot="5400000">
            <a:off x="8426227" y="4136927"/>
            <a:ext cx="1455006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26788" tIns="26788" rIns="26788" bIns="26788" numCol="1" anchor="t" anchorCtr="0" compatLnSpc="1">
            <a:prstTxWarp prst="textNoShape">
              <a:avLst/>
            </a:prstTxWarp>
          </a:bodyPr>
          <a:lstStyle>
            <a:lvl1pPr marL="534646" indent="-347130" algn="l" rtl="0" eaLnBrk="1" fontAlgn="base" hangingPunct="1">
              <a:spcBef>
                <a:spcPts val="2672"/>
              </a:spcBef>
              <a:spcAft>
                <a:spcPct val="0"/>
              </a:spcAft>
              <a:buClr>
                <a:schemeClr val="accent5"/>
              </a:buClr>
              <a:buSzPct val="100000"/>
              <a:buFont typeface="Gill Sans" pitchFamily="-1" charset="0"/>
              <a:buChar char="•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 pitchFamily="-1" charset="0"/>
              </a:defRPr>
            </a:lvl1pPr>
            <a:lvl2pPr marL="847174" indent="-347130" algn="l" rtl="0" eaLnBrk="1" fontAlgn="base" hangingPunct="1">
              <a:spcBef>
                <a:spcPts val="2672"/>
              </a:spcBef>
              <a:spcAft>
                <a:spcPct val="0"/>
              </a:spcAft>
              <a:buClr>
                <a:schemeClr val="accent5"/>
              </a:buClr>
              <a:buSzPct val="100000"/>
              <a:buFont typeface="Gill Sans" pitchFamily="-1" charset="0"/>
              <a:buChar char="•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 pitchFamily="-1" charset="0"/>
              </a:defRPr>
            </a:lvl2pPr>
            <a:lvl3pPr marL="1159702" indent="-347130" algn="l" rtl="0" eaLnBrk="1" fontAlgn="base" hangingPunct="1">
              <a:spcBef>
                <a:spcPts val="2672"/>
              </a:spcBef>
              <a:spcAft>
                <a:spcPct val="0"/>
              </a:spcAft>
              <a:buClr>
                <a:schemeClr val="accent5"/>
              </a:buClr>
              <a:buSzPct val="100000"/>
              <a:buFont typeface="Gill Sans" pitchFamily="-1" charset="0"/>
              <a:buChar char="•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 pitchFamily="-1" charset="0"/>
              </a:defRPr>
            </a:lvl3pPr>
            <a:lvl4pPr marL="1472230" indent="-347130" algn="l" rtl="0" eaLnBrk="1" fontAlgn="base" hangingPunct="1">
              <a:spcBef>
                <a:spcPts val="2672"/>
              </a:spcBef>
              <a:spcAft>
                <a:spcPct val="0"/>
              </a:spcAft>
              <a:buClr>
                <a:schemeClr val="accent5"/>
              </a:buClr>
              <a:buSzPct val="100000"/>
              <a:buFont typeface="Gill Sans" pitchFamily="-1" charset="0"/>
              <a:buChar char="•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 pitchFamily="-1" charset="0"/>
              </a:defRPr>
            </a:lvl4pPr>
            <a:lvl5pPr marL="1784758" indent="-347130" algn="l" rtl="0" eaLnBrk="1" fontAlgn="base" hangingPunct="1">
              <a:spcBef>
                <a:spcPts val="2672"/>
              </a:spcBef>
              <a:spcAft>
                <a:spcPct val="0"/>
              </a:spcAft>
              <a:buClr>
                <a:schemeClr val="accent5"/>
              </a:buClr>
              <a:buSzPct val="100000"/>
              <a:buFont typeface="Gill Sans" pitchFamily="-1" charset="0"/>
              <a:buChar char="•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 pitchFamily="-1" charset="0"/>
              </a:defRPr>
            </a:lvl5pPr>
            <a:lvl6pPr marL="2106216" indent="-347130" algn="l" rtl="0" eaLnBrk="1" fontAlgn="base" hangingPunct="1">
              <a:spcBef>
                <a:spcPts val="2672"/>
              </a:spcBef>
              <a:spcAft>
                <a:spcPct val="0"/>
              </a:spcAft>
              <a:buSzPct val="171000"/>
              <a:buFont typeface="Gill Sans" pitchFamily="-1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-1" charset="0"/>
              </a:defRPr>
            </a:lvl6pPr>
            <a:lvl7pPr marL="2427673" indent="-347130" algn="l" rtl="0" eaLnBrk="1" fontAlgn="base" hangingPunct="1">
              <a:spcBef>
                <a:spcPts val="2672"/>
              </a:spcBef>
              <a:spcAft>
                <a:spcPct val="0"/>
              </a:spcAft>
              <a:buSzPct val="171000"/>
              <a:buFont typeface="Gill Sans" pitchFamily="-1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-1" charset="0"/>
              </a:defRPr>
            </a:lvl7pPr>
            <a:lvl8pPr marL="2749130" indent="-347130" algn="l" rtl="0" eaLnBrk="1" fontAlgn="base" hangingPunct="1">
              <a:spcBef>
                <a:spcPts val="2672"/>
              </a:spcBef>
              <a:spcAft>
                <a:spcPct val="0"/>
              </a:spcAft>
              <a:buSzPct val="171000"/>
              <a:buFont typeface="Gill Sans" pitchFamily="-1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-1" charset="0"/>
              </a:defRPr>
            </a:lvl8pPr>
            <a:lvl9pPr marL="3070587" indent="-347130" algn="l" rtl="0" eaLnBrk="1" fontAlgn="base" hangingPunct="1">
              <a:spcBef>
                <a:spcPts val="2672"/>
              </a:spcBef>
              <a:spcAft>
                <a:spcPct val="0"/>
              </a:spcAft>
              <a:buSzPct val="171000"/>
              <a:buFont typeface="Gill Sans" pitchFamily="-1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-1" charset="0"/>
              </a:defRPr>
            </a:lvl9pPr>
          </a:lstStyle>
          <a:p>
            <a:pPr marL="140637" indent="0" defTabSz="685800">
              <a:buNone/>
            </a:pPr>
            <a:r>
              <a:rPr lang="en-US" sz="1200" i="1" kern="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200" kern="0" dirty="0">
                <a:solidFill>
                  <a:schemeClr val="bg1">
                    <a:lumMod val="95000"/>
                  </a:schemeClr>
                </a:solidFill>
              </a:rPr>
              <a:t>David Cutler, </a:t>
            </a:r>
            <a:r>
              <a:rPr lang="en-US" sz="1200" i="1" kern="0" dirty="0">
                <a:solidFill>
                  <a:schemeClr val="bg1">
                    <a:lumMod val="95000"/>
                  </a:schemeClr>
                </a:solidFill>
              </a:rPr>
              <a:t>PNAS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B115CF-3668-E04D-A755-64FB0ABD8D29}"/>
              </a:ext>
            </a:extLst>
          </p:cNvPr>
          <p:cNvSpPr txBox="1"/>
          <p:nvPr/>
        </p:nvSpPr>
        <p:spPr>
          <a:xfrm>
            <a:off x="1723899" y="5255492"/>
            <a:ext cx="8443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err="1"/>
              <a:t>Eyal</a:t>
            </a:r>
            <a:r>
              <a:rPr lang="en-US" sz="2000" dirty="0"/>
              <a:t> et al. Opinion: Risk to study nonparticipants: A procedural approach. </a:t>
            </a:r>
            <a:r>
              <a:rPr lang="en-US" sz="2000" i="1" dirty="0"/>
              <a:t>Proc Natl </a:t>
            </a:r>
            <a:r>
              <a:rPr lang="en-US" sz="2000" i="1" dirty="0" err="1"/>
              <a:t>Acad</a:t>
            </a:r>
            <a:r>
              <a:rPr lang="en-US" sz="2000" i="1" dirty="0"/>
              <a:t> Sci</a:t>
            </a:r>
            <a:r>
              <a:rPr lang="en-US" sz="2000" dirty="0"/>
              <a:t>. 2018 Aug 7;115(32).</a:t>
            </a:r>
          </a:p>
        </p:txBody>
      </p:sp>
    </p:spTree>
    <p:extLst>
      <p:ext uri="{BB962C8B-B14F-4D97-AF65-F5344CB8AC3E}">
        <p14:creationId xmlns:p14="http://schemas.microsoft.com/office/powerpoint/2010/main" val="385779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ethically owed to sex partners in </a:t>
            </a:r>
            <a:br>
              <a:rPr lang="en-US" dirty="0"/>
            </a:br>
            <a:r>
              <a:rPr lang="en-US" dirty="0"/>
              <a:t>HIV remission studies with an ATI?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40637" indent="0">
              <a:buNone/>
            </a:pPr>
            <a:endParaRPr lang="en-US" sz="2400" dirty="0"/>
          </a:p>
          <a:p>
            <a:pPr marL="140637" indent="0">
              <a:buNone/>
            </a:pPr>
            <a:r>
              <a:rPr lang="en-US" sz="2400" b="1" dirty="0"/>
              <a:t>Unclear, </a:t>
            </a:r>
            <a:r>
              <a:rPr lang="en-US" sz="2400" dirty="0"/>
              <a:t>partly because a philosophical theory of what is ethically owed to nonparticipants at risk from research is currently lacking.</a:t>
            </a:r>
          </a:p>
          <a:p>
            <a:pPr marL="140637" indent="0">
              <a:buNone/>
            </a:pPr>
            <a:endParaRPr lang="en-US" sz="2400" dirty="0"/>
          </a:p>
          <a:p>
            <a:pPr lvl="1">
              <a:buFont typeface="Wingdings" charset="2"/>
              <a:buChar char="à"/>
            </a:pPr>
            <a:r>
              <a:rPr lang="en-US" sz="2400" dirty="0"/>
              <a:t>Until such a theory emerges, I propose a </a:t>
            </a:r>
            <a:r>
              <a:rPr lang="en-US" sz="2400" b="1" dirty="0"/>
              <a:t>low-hanging fruit approach</a:t>
            </a:r>
            <a:r>
              <a:rPr lang="en-US" sz="2400" dirty="0"/>
              <a:t>:</a:t>
            </a:r>
          </a:p>
          <a:p>
            <a:pPr marL="1535421" lvl="5" indent="0">
              <a:buNone/>
            </a:pPr>
            <a:r>
              <a:rPr lang="en-US" sz="2400" i="1" dirty="0"/>
              <a:t>If a measure affords substantial protections to nonparticipants, costs little time, effort, and money, and involves no independent major transgressions (e.g. of participants’ confidentiality), then mandate it for now.</a:t>
            </a:r>
          </a:p>
        </p:txBody>
      </p:sp>
    </p:spTree>
    <p:extLst>
      <p:ext uri="{BB962C8B-B14F-4D97-AF65-F5344CB8AC3E}">
        <p14:creationId xmlns:p14="http://schemas.microsoft.com/office/powerpoint/2010/main" val="321227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17478</TotalTime>
  <Words>928</Words>
  <Application>Microsoft Macintosh PowerPoint</Application>
  <PresentationFormat>Widescreen</PresentationFormat>
  <Paragraphs>89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Cambria</vt:lpstr>
      <vt:lpstr>Franklin Gothic Book</vt:lpstr>
      <vt:lpstr>Gill Sans</vt:lpstr>
      <vt:lpstr>Helvetica</vt:lpstr>
      <vt:lpstr>Raleway</vt:lpstr>
      <vt:lpstr>Wingdings</vt:lpstr>
      <vt:lpstr>AIDS 2016_Template</vt:lpstr>
      <vt:lpstr>PowerPoint Presentation</vt:lpstr>
      <vt:lpstr>Ethical aspects and recommendations on ATI during HIV remission trials</vt:lpstr>
      <vt:lpstr>Disclosure: Nir Eyal</vt:lpstr>
      <vt:lpstr>HIV remission studies with ATI are risky  for both participants and sexual partners</vt:lpstr>
      <vt:lpstr>HIV remission studies with ATI are risky  for both participants and sexual partners</vt:lpstr>
      <vt:lpstr>At least one partner in stable relationship was infected</vt:lpstr>
      <vt:lpstr>BTW additional studies risk infecting nonparticipants eg</vt:lpstr>
      <vt:lpstr>PowerPoint Presentation</vt:lpstr>
      <vt:lpstr>What is ethically owed to sex partners in  HIV remission studies with an ATI? </vt:lpstr>
      <vt:lpstr>Ways to reduce/justify risk of infecting  partners in studies with ATI</vt:lpstr>
      <vt:lpstr>Ways to reduce/justify risk of infecting  partners in studies with ATI</vt:lpstr>
      <vt:lpstr>A glitch: Protecting non-participants  is not legally IRBs’ job</vt:lpstr>
      <vt:lpstr>To conclude</vt:lpstr>
      <vt:lpstr>Read more </vt:lpstr>
      <vt:lpstr>Read more:  Two new symposia on ATI risk to nonparticipants</vt:lpstr>
      <vt:lpstr>Thank you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Nir Eyal</cp:lastModifiedBy>
  <cp:revision>85</cp:revision>
  <cp:lastPrinted>2017-01-16T15:31:13Z</cp:lastPrinted>
  <dcterms:created xsi:type="dcterms:W3CDTF">2017-01-13T09:09:35Z</dcterms:created>
  <dcterms:modified xsi:type="dcterms:W3CDTF">2019-07-22T20:40:57Z</dcterms:modified>
</cp:coreProperties>
</file>